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9"/>
  </p:notesMasterIdLst>
  <p:sldIdLst>
    <p:sldId id="256" r:id="rId2"/>
    <p:sldId id="268" r:id="rId3"/>
    <p:sldId id="301" r:id="rId4"/>
    <p:sldId id="302" r:id="rId5"/>
    <p:sldId id="330" r:id="rId6"/>
    <p:sldId id="331" r:id="rId7"/>
    <p:sldId id="271" r:id="rId8"/>
    <p:sldId id="257" r:id="rId9"/>
    <p:sldId id="351" r:id="rId10"/>
    <p:sldId id="346" r:id="rId11"/>
    <p:sldId id="335" r:id="rId12"/>
    <p:sldId id="343" r:id="rId13"/>
    <p:sldId id="344" r:id="rId14"/>
    <p:sldId id="345" r:id="rId15"/>
    <p:sldId id="309" r:id="rId16"/>
    <p:sldId id="310" r:id="rId17"/>
    <p:sldId id="352" r:id="rId18"/>
    <p:sldId id="341" r:id="rId19"/>
    <p:sldId id="336" r:id="rId20"/>
    <p:sldId id="342" r:id="rId21"/>
    <p:sldId id="337" r:id="rId22"/>
    <p:sldId id="360" r:id="rId23"/>
    <p:sldId id="358" r:id="rId24"/>
    <p:sldId id="293" r:id="rId25"/>
    <p:sldId id="353" r:id="rId26"/>
    <p:sldId id="269" r:id="rId27"/>
    <p:sldId id="272" r:id="rId28"/>
    <p:sldId id="354" r:id="rId29"/>
    <p:sldId id="355" r:id="rId30"/>
    <p:sldId id="275" r:id="rId31"/>
    <p:sldId id="323" r:id="rId32"/>
    <p:sldId id="278" r:id="rId33"/>
    <p:sldId id="327" r:id="rId34"/>
    <p:sldId id="279" r:id="rId35"/>
    <p:sldId id="280" r:id="rId36"/>
    <p:sldId id="356" r:id="rId37"/>
    <p:sldId id="34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660"/>
  </p:normalViewPr>
  <p:slideViewPr>
    <p:cSldViewPr>
      <p:cViewPr varScale="1">
        <p:scale>
          <a:sx n="78" d="100"/>
          <a:sy n="78" d="100"/>
        </p:scale>
        <p:origin x="1829" y="6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C1BC7-A943-4473-B3CF-B253839926BC}" type="datetimeFigureOut">
              <a:rPr lang="en-GB" smtClean="0"/>
              <a:t>30/03/2026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DAA12-17E0-4B28-BB35-C065B663DF4F}" type="slidenum">
              <a:rPr lang="en-GB" smtClean="0"/>
              <a:t>‹#›</a:t>
            </a:fld>
            <a:endParaRPr lang="en-GB"/>
          </a:p>
        </p:txBody>
      </p:sp>
    </p:spTree>
    <p:extLst>
      <p:ext uri="{BB962C8B-B14F-4D97-AF65-F5344CB8AC3E}">
        <p14:creationId xmlns:p14="http://schemas.microsoft.com/office/powerpoint/2010/main" val="212846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Exposure – consumption of food allergen; allergen – common known food allergen; timing between exposure and onset of symptoms; environment – where food allergic reactions are more common; reproducible – symptoms, previous and future exposures to the same allergen; symptoms – typical for allergic reaction involving multiple organ systems.</a:t>
            </a:r>
          </a:p>
        </p:txBody>
      </p:sp>
      <p:sp>
        <p:nvSpPr>
          <p:cNvPr id="4" name="Slide Number Placeholder 3"/>
          <p:cNvSpPr>
            <a:spLocks noGrp="1"/>
          </p:cNvSpPr>
          <p:nvPr>
            <p:ph type="sldNum" sz="quarter" idx="5"/>
          </p:nvPr>
        </p:nvSpPr>
        <p:spPr/>
        <p:txBody>
          <a:bodyPr/>
          <a:lstStyle/>
          <a:p>
            <a:fld id="{4EDDAA12-17E0-4B28-BB35-C065B663DF4F}" type="slidenum">
              <a:rPr lang="en-GB" smtClean="0"/>
              <a:t>4</a:t>
            </a:fld>
            <a:endParaRPr lang="en-GB"/>
          </a:p>
        </p:txBody>
      </p:sp>
    </p:spTree>
    <p:extLst>
      <p:ext uri="{BB962C8B-B14F-4D97-AF65-F5344CB8AC3E}">
        <p14:creationId xmlns:p14="http://schemas.microsoft.com/office/powerpoint/2010/main" val="502631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Affects 1 in 4 in the UK, more common in Westernised societies</a:t>
            </a:r>
          </a:p>
          <a:p>
            <a:r>
              <a:rPr lang="en-GB" dirty="0"/>
              <a:t>Rhinitis – inflammation of the lining of the nose</a:t>
            </a:r>
          </a:p>
          <a:p>
            <a:r>
              <a:rPr lang="en-GB" dirty="0"/>
              <a:t>Allergic </a:t>
            </a:r>
            <a:r>
              <a:rPr lang="en-GB" dirty="0" err="1"/>
              <a:t>rhinoconjunctivitis</a:t>
            </a:r>
            <a:r>
              <a:rPr lang="en-GB" dirty="0"/>
              <a:t> - seasonal or perennial </a:t>
            </a:r>
          </a:p>
          <a:p>
            <a:r>
              <a:rPr lang="en-GB" dirty="0"/>
              <a:t>Implicated as risk factor for asthma, otitis media with effusion and sinusitis</a:t>
            </a:r>
          </a:p>
          <a:p>
            <a:r>
              <a:rPr lang="en-GB" dirty="0"/>
              <a:t>Impairs sleep, QoL, school performance and attendance at work</a:t>
            </a:r>
          </a:p>
          <a:p>
            <a:r>
              <a:rPr lang="en-GB" dirty="0"/>
              <a:t>Diagnosis – adequate history, examination, if necessary specific allergy test</a:t>
            </a:r>
          </a:p>
          <a:p>
            <a:endParaRPr lang="en-GB" dirty="0"/>
          </a:p>
        </p:txBody>
      </p:sp>
      <p:sp>
        <p:nvSpPr>
          <p:cNvPr id="4" name="Slide Number Placeholder 3"/>
          <p:cNvSpPr>
            <a:spLocks noGrp="1"/>
          </p:cNvSpPr>
          <p:nvPr>
            <p:ph type="sldNum" sz="quarter" idx="5"/>
          </p:nvPr>
        </p:nvSpPr>
        <p:spPr/>
        <p:txBody>
          <a:bodyPr/>
          <a:lstStyle/>
          <a:p>
            <a:fld id="{4EDDAA12-17E0-4B28-BB35-C065B663DF4F}" type="slidenum">
              <a:rPr lang="en-GB" smtClean="0"/>
              <a:t>25</a:t>
            </a:fld>
            <a:endParaRPr lang="en-GB"/>
          </a:p>
        </p:txBody>
      </p:sp>
    </p:spTree>
    <p:extLst>
      <p:ext uri="{BB962C8B-B14F-4D97-AF65-F5344CB8AC3E}">
        <p14:creationId xmlns:p14="http://schemas.microsoft.com/office/powerpoint/2010/main" val="1118525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environment, travel to work/school, pets, carpets, cuddly toys, mould, smoking, pollution</a:t>
            </a:r>
          </a:p>
        </p:txBody>
      </p:sp>
      <p:sp>
        <p:nvSpPr>
          <p:cNvPr id="4" name="Slide Number Placeholder 3"/>
          <p:cNvSpPr>
            <a:spLocks noGrp="1"/>
          </p:cNvSpPr>
          <p:nvPr>
            <p:ph type="sldNum" sz="quarter" idx="5"/>
          </p:nvPr>
        </p:nvSpPr>
        <p:spPr/>
        <p:txBody>
          <a:bodyPr/>
          <a:lstStyle/>
          <a:p>
            <a:fld id="{77BCA828-A02A-4E8C-94CD-C1919050FF6F}" type="slidenum">
              <a:rPr lang="en-GB" smtClean="0"/>
              <a:t>28</a:t>
            </a:fld>
            <a:endParaRPr lang="en-GB"/>
          </a:p>
        </p:txBody>
      </p:sp>
    </p:spTree>
    <p:extLst>
      <p:ext uri="{BB962C8B-B14F-4D97-AF65-F5344CB8AC3E}">
        <p14:creationId xmlns:p14="http://schemas.microsoft.com/office/powerpoint/2010/main" val="291003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Montelukast – neuropsychiatric side-effects</a:t>
            </a:r>
          </a:p>
        </p:txBody>
      </p:sp>
      <p:sp>
        <p:nvSpPr>
          <p:cNvPr id="4" name="Slide Number Placeholder 3"/>
          <p:cNvSpPr>
            <a:spLocks noGrp="1"/>
          </p:cNvSpPr>
          <p:nvPr>
            <p:ph type="sldNum" sz="quarter" idx="5"/>
          </p:nvPr>
        </p:nvSpPr>
        <p:spPr/>
        <p:txBody>
          <a:bodyPr/>
          <a:lstStyle/>
          <a:p>
            <a:fld id="{77BCA828-A02A-4E8C-94CD-C1919050FF6F}" type="slidenum">
              <a:rPr lang="en-GB" smtClean="0"/>
              <a:t>34</a:t>
            </a:fld>
            <a:endParaRPr lang="en-GB"/>
          </a:p>
        </p:txBody>
      </p:sp>
    </p:spTree>
    <p:extLst>
      <p:ext uri="{BB962C8B-B14F-4D97-AF65-F5344CB8AC3E}">
        <p14:creationId xmlns:p14="http://schemas.microsoft.com/office/powerpoint/2010/main" val="4132944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Vega testing is also called Electro Acupuncture, according to </a:t>
            </a:r>
            <a:r>
              <a:rPr lang="en-GB" dirty="0" err="1"/>
              <a:t>Voll</a:t>
            </a:r>
            <a:r>
              <a:rPr lang="en-GB" dirty="0"/>
              <a:t> or EAV testing. It uses the acupuncture points in the hands as access points to your body's sensitive electromagnetic system. From there, the machine measures electromagnetic fluctuations in your body in response to testing various elements.</a:t>
            </a:r>
          </a:p>
        </p:txBody>
      </p:sp>
      <p:sp>
        <p:nvSpPr>
          <p:cNvPr id="4" name="Slide Number Placeholder 3"/>
          <p:cNvSpPr>
            <a:spLocks noGrp="1"/>
          </p:cNvSpPr>
          <p:nvPr>
            <p:ph type="sldNum" sz="quarter" idx="10"/>
          </p:nvPr>
        </p:nvSpPr>
        <p:spPr/>
        <p:txBody>
          <a:bodyPr/>
          <a:lstStyle/>
          <a:p>
            <a:fld id="{4EDDAA12-17E0-4B28-BB35-C065B663DF4F}" type="slidenum">
              <a:rPr lang="en-GB" smtClean="0"/>
              <a:t>7</a:t>
            </a:fld>
            <a:endParaRPr lang="en-GB"/>
          </a:p>
        </p:txBody>
      </p:sp>
    </p:spTree>
    <p:extLst>
      <p:ext uri="{BB962C8B-B14F-4D97-AF65-F5344CB8AC3E}">
        <p14:creationId xmlns:p14="http://schemas.microsoft.com/office/powerpoint/2010/main" val="1408462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84151-BBDB-E120-53BC-ABE99C094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64AB72-AAB9-4A4D-98C5-3E1FEDBBB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9756C-82B4-68B0-51D5-4C370EC33FD4}"/>
              </a:ext>
            </a:extLst>
          </p:cNvPr>
          <p:cNvSpPr>
            <a:spLocks noGrp="1"/>
          </p:cNvSpPr>
          <p:nvPr>
            <p:ph type="body" idx="1"/>
          </p:nvPr>
        </p:nvSpPr>
        <p:spPr/>
        <p:txBody>
          <a:bodyPr/>
          <a:lstStyle/>
          <a:p>
            <a:r>
              <a:rPr lang="en-GB" dirty="0"/>
              <a:t>High risk groups: co-morbidities,</a:t>
            </a:r>
            <a:r>
              <a:rPr lang="en-GB" baseline="0" dirty="0"/>
              <a:t> teenagers with risk taking behaviours, alcohol, exercise, stress. Non sedating antihistamines Piriton less than 2 years, cetirizine for 2 year olds and over.</a:t>
            </a:r>
            <a:endParaRPr lang="en-GB" dirty="0"/>
          </a:p>
        </p:txBody>
      </p:sp>
      <p:sp>
        <p:nvSpPr>
          <p:cNvPr id="4" name="Slide Number Placeholder 3">
            <a:extLst>
              <a:ext uri="{FF2B5EF4-FFF2-40B4-BE49-F238E27FC236}">
                <a16:creationId xmlns:a16="http://schemas.microsoft.com/office/drawing/2014/main" id="{D21EE9EA-DD5B-661B-91C1-704DEF9E1B3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AA12-17E0-4B28-BB35-C065B663DF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44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D7974-59C3-9447-7D00-94AB37CAC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6F744-D3F1-1F3C-E97D-00408A13D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4CFC1A-646B-046D-E4CA-ED0A59968B6E}"/>
              </a:ext>
            </a:extLst>
          </p:cNvPr>
          <p:cNvSpPr>
            <a:spLocks noGrp="1"/>
          </p:cNvSpPr>
          <p:nvPr>
            <p:ph type="body" idx="1"/>
          </p:nvPr>
        </p:nvSpPr>
        <p:spPr/>
        <p:txBody>
          <a:bodyPr/>
          <a:lstStyle/>
          <a:p>
            <a:r>
              <a:rPr lang="en-GB" dirty="0"/>
              <a:t>High risk groups: co-morbidities,</a:t>
            </a:r>
            <a:r>
              <a:rPr lang="en-GB" baseline="0" dirty="0"/>
              <a:t> teenagers with risk taking behaviours, alcohol, exercise, stress. Dose of 300mcg when children 25kg or above, carry at all times. Mandatory for previous anaphylaxis; recommended for IgE food allergy and unstable asthma.</a:t>
            </a:r>
            <a:endParaRPr lang="en-GB" dirty="0"/>
          </a:p>
        </p:txBody>
      </p:sp>
      <p:sp>
        <p:nvSpPr>
          <p:cNvPr id="4" name="Slide Number Placeholder 3">
            <a:extLst>
              <a:ext uri="{FF2B5EF4-FFF2-40B4-BE49-F238E27FC236}">
                <a16:creationId xmlns:a16="http://schemas.microsoft.com/office/drawing/2014/main" id="{B77AAEAF-D326-78A1-1311-823B64F0153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DDAA12-17E0-4B28-BB35-C065B663DF4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666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Register for expiry alerts, videos on administration, trainer pens. Carry at all times. Service audit, 50% do not carry, supporting good behaviours. Practice monthly. Register for expiry alerts.</a:t>
            </a:r>
          </a:p>
        </p:txBody>
      </p:sp>
      <p:sp>
        <p:nvSpPr>
          <p:cNvPr id="4" name="Slide Number Placeholder 3"/>
          <p:cNvSpPr>
            <a:spLocks noGrp="1"/>
          </p:cNvSpPr>
          <p:nvPr>
            <p:ph type="sldNum" sz="quarter" idx="5"/>
          </p:nvPr>
        </p:nvSpPr>
        <p:spPr/>
        <p:txBody>
          <a:bodyPr/>
          <a:lstStyle/>
          <a:p>
            <a:fld id="{4EDDAA12-17E0-4B28-BB35-C065B663DF4F}" type="slidenum">
              <a:rPr lang="en-GB" smtClean="0"/>
              <a:t>13</a:t>
            </a:fld>
            <a:endParaRPr lang="en-GB"/>
          </a:p>
        </p:txBody>
      </p:sp>
    </p:spTree>
    <p:extLst>
      <p:ext uri="{BB962C8B-B14F-4D97-AF65-F5344CB8AC3E}">
        <p14:creationId xmlns:p14="http://schemas.microsoft.com/office/powerpoint/2010/main" val="2349211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schools to purchase own generic AAI</a:t>
            </a:r>
          </a:p>
          <a:p>
            <a:r>
              <a:rPr lang="en-GB" dirty="0"/>
              <a:t>Key Components and Status:</a:t>
            </a:r>
          </a:p>
          <a:p>
            <a:r>
              <a:rPr lang="en-GB" dirty="0"/>
              <a:t>Core Requirements: Mandatory, in-date adrenaline auto-injectors (AAIs) in all schools, comprehensive staff allergy training, and clear, actionable, whole-school allergy policies, including individualized care plans for pupils.</a:t>
            </a:r>
          </a:p>
          <a:p>
            <a:r>
              <a:rPr lang="en-GB" dirty="0"/>
              <a:t>Progress: As of February 2026, the UK government has committed to new, mandatory statutory guidance on managing allergies in schools following a successful amendment in the House of Lords.</a:t>
            </a:r>
          </a:p>
          <a:p>
            <a:r>
              <a:rPr lang="en-GB" dirty="0"/>
              <a:t>Context: The campaign, led by the Benedict Blythe Foundation with support from allergy charities, aims to address the </a:t>
            </a:r>
            <a:r>
              <a:rPr lang="en-GB" dirty="0" err="1"/>
              <a:t>inconsistent"postcode</a:t>
            </a:r>
            <a:r>
              <a:rPr lang="en-GB" dirty="0"/>
              <a:t> lottery" approach to allergy safety in schools.</a:t>
            </a:r>
          </a:p>
        </p:txBody>
      </p:sp>
      <p:sp>
        <p:nvSpPr>
          <p:cNvPr id="4" name="Slide Number Placeholder 3"/>
          <p:cNvSpPr>
            <a:spLocks noGrp="1"/>
          </p:cNvSpPr>
          <p:nvPr>
            <p:ph type="sldNum" sz="quarter" idx="5"/>
          </p:nvPr>
        </p:nvSpPr>
        <p:spPr/>
        <p:txBody>
          <a:bodyPr/>
          <a:lstStyle/>
          <a:p>
            <a:fld id="{4EDDAA12-17E0-4B28-BB35-C065B663DF4F}" type="slidenum">
              <a:rPr lang="en-GB" smtClean="0"/>
              <a:t>14</a:t>
            </a:fld>
            <a:endParaRPr lang="en-GB"/>
          </a:p>
        </p:txBody>
      </p:sp>
    </p:spTree>
    <p:extLst>
      <p:ext uri="{BB962C8B-B14F-4D97-AF65-F5344CB8AC3E}">
        <p14:creationId xmlns:p14="http://schemas.microsoft.com/office/powerpoint/2010/main" val="281568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contain traces labelling, needs caution but no need to avoid completely. Beware of outside of UK</a:t>
            </a:r>
          </a:p>
        </p:txBody>
      </p:sp>
      <p:sp>
        <p:nvSpPr>
          <p:cNvPr id="4" name="Slide Number Placeholder 3"/>
          <p:cNvSpPr>
            <a:spLocks noGrp="1"/>
          </p:cNvSpPr>
          <p:nvPr>
            <p:ph type="sldNum" sz="quarter" idx="5"/>
          </p:nvPr>
        </p:nvSpPr>
        <p:spPr/>
        <p:txBody>
          <a:bodyPr/>
          <a:lstStyle/>
          <a:p>
            <a:fld id="{4EDDAA12-17E0-4B28-BB35-C065B663DF4F}" type="slidenum">
              <a:rPr lang="en-GB" smtClean="0"/>
              <a:t>15</a:t>
            </a:fld>
            <a:endParaRPr lang="en-GB"/>
          </a:p>
        </p:txBody>
      </p:sp>
    </p:spTree>
    <p:extLst>
      <p:ext uri="{BB962C8B-B14F-4D97-AF65-F5344CB8AC3E}">
        <p14:creationId xmlns:p14="http://schemas.microsoft.com/office/powerpoint/2010/main" val="34573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 when travelling abroad, translator apps, insurance, carrying medications on board aircraft. Cross contamination.</a:t>
            </a:r>
          </a:p>
        </p:txBody>
      </p:sp>
      <p:sp>
        <p:nvSpPr>
          <p:cNvPr id="4" name="Slide Number Placeholder 3"/>
          <p:cNvSpPr>
            <a:spLocks noGrp="1"/>
          </p:cNvSpPr>
          <p:nvPr>
            <p:ph type="sldNum" sz="quarter" idx="5"/>
          </p:nvPr>
        </p:nvSpPr>
        <p:spPr/>
        <p:txBody>
          <a:bodyPr/>
          <a:lstStyle/>
          <a:p>
            <a:fld id="{4EDDAA12-17E0-4B28-BB35-C065B663DF4F}" type="slidenum">
              <a:rPr lang="en-GB" smtClean="0"/>
              <a:t>16</a:t>
            </a:fld>
            <a:endParaRPr lang="en-GB"/>
          </a:p>
        </p:txBody>
      </p:sp>
    </p:spTree>
    <p:extLst>
      <p:ext uri="{BB962C8B-B14F-4D97-AF65-F5344CB8AC3E}">
        <p14:creationId xmlns:p14="http://schemas.microsoft.com/office/powerpoint/2010/main" val="4164272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Cannot predict which children will follow the timeline.</a:t>
            </a:r>
          </a:p>
        </p:txBody>
      </p:sp>
      <p:sp>
        <p:nvSpPr>
          <p:cNvPr id="4" name="Slide Number Placeholder 3"/>
          <p:cNvSpPr>
            <a:spLocks noGrp="1"/>
          </p:cNvSpPr>
          <p:nvPr>
            <p:ph type="sldNum" sz="quarter" idx="5"/>
          </p:nvPr>
        </p:nvSpPr>
        <p:spPr/>
        <p:txBody>
          <a:bodyPr/>
          <a:lstStyle/>
          <a:p>
            <a:fld id="{4EDDAA12-17E0-4B28-BB35-C065B663DF4F}" type="slidenum">
              <a:rPr lang="en-GB" smtClean="0"/>
              <a:t>24</a:t>
            </a:fld>
            <a:endParaRPr lang="en-GB"/>
          </a:p>
        </p:txBody>
      </p:sp>
    </p:spTree>
    <p:extLst>
      <p:ext uri="{BB962C8B-B14F-4D97-AF65-F5344CB8AC3E}">
        <p14:creationId xmlns:p14="http://schemas.microsoft.com/office/powerpoint/2010/main" val="306000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F87CA2-C048-494B-9088-0A69FBD9D295}"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655F6F-879D-4AAC-8A12-BD0777817050}"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87CA2-C048-494B-9088-0A69FBD9D295}"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7CA2-C048-494B-9088-0A69FBD9D295}"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87CA2-C048-494B-9088-0A69FBD9D295}"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87CA2-C048-494B-9088-0A69FBD9D295}" type="datetimeFigureOut">
              <a:rPr lang="en-GB" smtClean="0"/>
              <a:t>30/03/2026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655F6F-879D-4AAC-8A12-BD0777817050}"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F87CA2-C048-494B-9088-0A69FBD9D295}"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F87CA2-C048-494B-9088-0A69FBD9D295}" type="datetimeFigureOut">
              <a:rPr lang="en-GB" smtClean="0"/>
              <a:t>30/03/2026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655F6F-879D-4AAC-8A12-BD0777817050}"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F87CA2-C048-494B-9088-0A69FBD9D295}" type="datetimeFigureOut">
              <a:rPr lang="en-GB" smtClean="0"/>
              <a:t>30/03/2026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87CA2-C048-494B-9088-0A69FBD9D295}" type="datetimeFigureOut">
              <a:rPr lang="en-GB" smtClean="0"/>
              <a:t>30/03/2026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87CA2-C048-494B-9088-0A69FBD9D295}"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655F6F-879D-4AAC-8A12-BD0777817050}"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87CA2-C048-494B-9088-0A69FBD9D295}" type="datetimeFigureOut">
              <a:rPr lang="en-GB" smtClean="0"/>
              <a:t>30/03/2026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655F6F-879D-4AAC-8A12-BD0777817050}"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CF87CA2-C048-494B-9088-0A69FBD9D295}" type="datetimeFigureOut">
              <a:rPr lang="en-GB" smtClean="0"/>
              <a:t>30/03/2026</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4655F6F-879D-4AAC-8A12-BD077781705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bsaci.org/about-bsaci/bsaci-council-and-executive/bsaci-subcommittees/adolescents-and-young-adults-resources-practical-ps/" TargetMode="External"/><Relationship Id="rId2" Type="http://schemas.openxmlformats.org/officeDocument/2006/relationships/hyperlink" Target="http://www.11to25hub.com/" TargetMode="External"/><Relationship Id="rId1" Type="http://schemas.openxmlformats.org/officeDocument/2006/relationships/slideLayout" Target="../slideLayouts/slideLayout2.xml"/><Relationship Id="rId4" Type="http://schemas.openxmlformats.org/officeDocument/2006/relationships/hyperlink" Target="https://www.food.gov.uk/news-aler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bsaci.org/wp-content/uploads/2020/02/pdf_Infant-feeding-and-allergy-prevention-PARENTS-FINAL-booklet.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kinhealthinfo.org.uk/wp-content/uploads/2024/06/Food-allergy-and-eczema-PIL-June-2024.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ucare-network.com/cruse-chronic-urticaria-self-evaluation-ap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bmj.com/content/104/6/286"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itchysneezywheezy.co.uk/" TargetMode="Externa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www.itchysneezywheezy.co.uk/RhinitisVideos.ht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www.bsaci.org/public-information/find-a-clinic/"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2489448"/>
          </a:xfrm>
        </p:spPr>
        <p:txBody>
          <a:bodyPr/>
          <a:lstStyle/>
          <a:p>
            <a:r>
              <a:rPr lang="en-GB" sz="4400" dirty="0"/>
              <a:t>Paediatric Allergy </a:t>
            </a:r>
            <a:br>
              <a:rPr lang="en-GB" sz="4400" dirty="0"/>
            </a:br>
            <a:r>
              <a:rPr lang="en-GB" sz="4400" dirty="0"/>
              <a:t>GP gateway</a:t>
            </a:r>
            <a:br>
              <a:rPr lang="en-GB" sz="4400" dirty="0"/>
            </a:br>
            <a:endParaRPr lang="en-GB" sz="4400" dirty="0"/>
          </a:p>
        </p:txBody>
      </p:sp>
      <p:sp>
        <p:nvSpPr>
          <p:cNvPr id="3" name="Subtitle 2"/>
          <p:cNvSpPr>
            <a:spLocks noGrp="1"/>
          </p:cNvSpPr>
          <p:nvPr>
            <p:ph type="subTitle" idx="1"/>
          </p:nvPr>
        </p:nvSpPr>
        <p:spPr/>
        <p:txBody>
          <a:bodyPr>
            <a:normAutofit/>
          </a:bodyPr>
          <a:lstStyle/>
          <a:p>
            <a:r>
              <a:rPr lang="en-GB" sz="1800" dirty="0"/>
              <a:t>Dr Anjli Jethwa</a:t>
            </a:r>
          </a:p>
          <a:p>
            <a:r>
              <a:rPr lang="en-GB" sz="1800" dirty="0"/>
              <a:t>MBCHB MRCPCH MSc Allergy</a:t>
            </a:r>
          </a:p>
          <a:p>
            <a:endParaRPr lang="en-GB" sz="1800" dirty="0"/>
          </a:p>
          <a:p>
            <a:r>
              <a:rPr lang="en-GB" sz="1800" dirty="0"/>
              <a:t>Paediatric Consultant with Allergy interest</a:t>
            </a:r>
          </a:p>
          <a:p>
            <a:r>
              <a:rPr lang="en-GB" sz="1800" dirty="0"/>
              <a:t>Anjli.Jethwa@uhcw.nhs.uk</a:t>
            </a:r>
          </a:p>
        </p:txBody>
      </p:sp>
    </p:spTree>
    <p:extLst>
      <p:ext uri="{BB962C8B-B14F-4D97-AF65-F5344CB8AC3E}">
        <p14:creationId xmlns:p14="http://schemas.microsoft.com/office/powerpoint/2010/main" val="186198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A1E2-F1A2-3D96-9E77-BE17114A9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8B8096-403E-173E-76B0-EB16EF41AAB9}"/>
              </a:ext>
            </a:extLst>
          </p:cNvPr>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Management of IgE food allergy</a:t>
            </a:r>
          </a:p>
        </p:txBody>
      </p:sp>
      <p:sp>
        <p:nvSpPr>
          <p:cNvPr id="3" name="Content Placeholder 2">
            <a:extLst>
              <a:ext uri="{FF2B5EF4-FFF2-40B4-BE49-F238E27FC236}">
                <a16:creationId xmlns:a16="http://schemas.microsoft.com/office/drawing/2014/main" id="{96082937-8548-F9A9-4E59-9FFAA9BD8EC8}"/>
              </a:ext>
            </a:extLst>
          </p:cNvPr>
          <p:cNvSpPr>
            <a:spLocks noGrp="1"/>
          </p:cNvSpPr>
          <p:nvPr>
            <p:ph sz="half" idx="2"/>
          </p:nvPr>
        </p:nvSpPr>
        <p:spPr>
          <a:xfrm>
            <a:off x="457200" y="1700808"/>
            <a:ext cx="3931920" cy="4713288"/>
          </a:xfrm>
        </p:spPr>
        <p:txBody>
          <a:bodyPr vert="horz" lIns="91440" tIns="45720" rIns="91440" bIns="45720" rtlCol="0">
            <a:normAutofit/>
          </a:bodyPr>
          <a:lstStyle/>
          <a:p>
            <a:endParaRPr lang="en-US" dirty="0"/>
          </a:p>
          <a:p>
            <a:r>
              <a:rPr lang="en-US" dirty="0"/>
              <a:t>Different stakeholders</a:t>
            </a:r>
          </a:p>
          <a:p>
            <a:pPr lvl="2"/>
            <a:r>
              <a:rPr lang="en-US" sz="2400" dirty="0">
                <a:solidFill>
                  <a:srgbClr val="FF0000"/>
                </a:solidFill>
              </a:rPr>
              <a:t>Patient</a:t>
            </a:r>
          </a:p>
          <a:p>
            <a:pPr lvl="2"/>
            <a:r>
              <a:rPr lang="en-US" sz="2400" dirty="0">
                <a:solidFill>
                  <a:schemeClr val="bg1">
                    <a:lumMod val="75000"/>
                  </a:schemeClr>
                </a:solidFill>
              </a:rPr>
              <a:t>Family</a:t>
            </a:r>
          </a:p>
          <a:p>
            <a:pPr lvl="2"/>
            <a:r>
              <a:rPr lang="en-US" sz="2400" dirty="0">
                <a:solidFill>
                  <a:schemeClr val="tx1">
                    <a:lumMod val="25000"/>
                    <a:lumOff val="75000"/>
                  </a:schemeClr>
                </a:solidFill>
              </a:rPr>
              <a:t>School</a:t>
            </a:r>
          </a:p>
          <a:p>
            <a:pPr lvl="2"/>
            <a:r>
              <a:rPr lang="en-US" sz="2400" dirty="0">
                <a:solidFill>
                  <a:schemeClr val="bg1">
                    <a:lumMod val="75000"/>
                  </a:schemeClr>
                </a:solidFill>
              </a:rPr>
              <a:t>Food industries</a:t>
            </a:r>
          </a:p>
          <a:p>
            <a:pPr lvl="2"/>
            <a:r>
              <a:rPr lang="en-US" sz="2400" dirty="0">
                <a:solidFill>
                  <a:schemeClr val="bg1">
                    <a:lumMod val="75000"/>
                  </a:schemeClr>
                </a:solidFill>
              </a:rPr>
              <a:t>Government</a:t>
            </a:r>
          </a:p>
          <a:p>
            <a:endParaRPr lang="en-US" dirty="0"/>
          </a:p>
        </p:txBody>
      </p:sp>
      <p:pic>
        <p:nvPicPr>
          <p:cNvPr id="4" name="Picture 3">
            <a:extLst>
              <a:ext uri="{FF2B5EF4-FFF2-40B4-BE49-F238E27FC236}">
                <a16:creationId xmlns:a16="http://schemas.microsoft.com/office/drawing/2014/main" id="{C1D88BE8-9298-1A85-F9F7-12168372781B}"/>
              </a:ext>
            </a:extLst>
          </p:cNvPr>
          <p:cNvPicPr>
            <a:picLocks noChangeAspect="1"/>
          </p:cNvPicPr>
          <p:nvPr/>
        </p:nvPicPr>
        <p:blipFill>
          <a:blip r:embed="rId2"/>
          <a:stretch>
            <a:fillRect/>
          </a:stretch>
        </p:blipFill>
        <p:spPr>
          <a:xfrm>
            <a:off x="4860032" y="1327084"/>
            <a:ext cx="3584850" cy="5089811"/>
          </a:xfrm>
          <a:prstGeom prst="rect">
            <a:avLst/>
          </a:prstGeom>
        </p:spPr>
      </p:pic>
    </p:spTree>
    <p:extLst>
      <p:ext uri="{BB962C8B-B14F-4D97-AF65-F5344CB8AC3E}">
        <p14:creationId xmlns:p14="http://schemas.microsoft.com/office/powerpoint/2010/main" val="321901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D0E94-8BFA-4A03-F8C8-C29D3D042FF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42E92E4-968C-4142-8AD0-112918692F0B}"/>
              </a:ext>
            </a:extLst>
          </p:cNvPr>
          <p:cNvSpPr txBox="1"/>
          <p:nvPr/>
        </p:nvSpPr>
        <p:spPr>
          <a:xfrm>
            <a:off x="2339752" y="1582340"/>
            <a:ext cx="4968552" cy="3139321"/>
          </a:xfrm>
          <a:prstGeom prst="rect">
            <a:avLst/>
          </a:prstGeom>
          <a:noFill/>
          <a:ln w="57150">
            <a:solidFill>
              <a:srgbClr val="00B0F0"/>
            </a:solidFill>
          </a:ln>
        </p:spPr>
        <p:txBody>
          <a:bodyPr wrap="square" rtlCol="0">
            <a:spAutoFit/>
          </a:bodyPr>
          <a:lstStyle/>
          <a:p>
            <a:r>
              <a:rPr lang="en-GB" b="1" dirty="0"/>
              <a:t>Mild/moderate reaction:</a:t>
            </a:r>
          </a:p>
          <a:p>
            <a:pPr marL="285750" indent="-285750">
              <a:buFont typeface="Arial" panose="020B0604020202020204" pitchFamily="34" charset="0"/>
              <a:buChar char="•"/>
            </a:pPr>
            <a:r>
              <a:rPr lang="en-GB" dirty="0"/>
              <a:t>Swollen lips, face, eyes</a:t>
            </a:r>
          </a:p>
          <a:p>
            <a:pPr marL="285750" indent="-285750">
              <a:buFont typeface="Arial" panose="020B0604020202020204" pitchFamily="34" charset="0"/>
              <a:buChar char="•"/>
            </a:pPr>
            <a:r>
              <a:rPr lang="en-GB" dirty="0"/>
              <a:t>Itchy/tingling mouth</a:t>
            </a:r>
          </a:p>
          <a:p>
            <a:pPr marL="285750" indent="-285750">
              <a:buFont typeface="Arial" panose="020B0604020202020204" pitchFamily="34" charset="0"/>
              <a:buChar char="•"/>
            </a:pPr>
            <a:r>
              <a:rPr lang="en-GB" dirty="0"/>
              <a:t>Hives or itchy skin rash</a:t>
            </a:r>
          </a:p>
          <a:p>
            <a:pPr marL="285750" indent="-285750">
              <a:buFont typeface="Arial" panose="020B0604020202020204" pitchFamily="34" charset="0"/>
              <a:buChar char="•"/>
            </a:pPr>
            <a:r>
              <a:rPr lang="en-GB" dirty="0"/>
              <a:t>Abdominal pain or vomiting</a:t>
            </a:r>
          </a:p>
          <a:p>
            <a:pPr marL="285750" indent="-285750">
              <a:buFont typeface="Arial" panose="020B0604020202020204" pitchFamily="34" charset="0"/>
              <a:buChar char="•"/>
            </a:pPr>
            <a:r>
              <a:rPr lang="en-GB" dirty="0"/>
              <a:t>Sudden change in behaviour</a:t>
            </a:r>
          </a:p>
          <a:p>
            <a:r>
              <a:rPr lang="en-GB" b="1" dirty="0"/>
              <a:t>Action to take:</a:t>
            </a:r>
          </a:p>
          <a:p>
            <a:pPr marL="285750" indent="-285750">
              <a:buFont typeface="Arial" panose="020B0604020202020204" pitchFamily="34" charset="0"/>
              <a:buChar char="•"/>
            </a:pPr>
            <a:r>
              <a:rPr lang="en-GB" dirty="0"/>
              <a:t>Stay with the child, call for help if necessary</a:t>
            </a:r>
          </a:p>
          <a:p>
            <a:pPr marL="285750" indent="-285750">
              <a:buFont typeface="Arial" panose="020B0604020202020204" pitchFamily="34" charset="0"/>
              <a:buChar char="•"/>
            </a:pPr>
            <a:r>
              <a:rPr lang="en-GB" dirty="0"/>
              <a:t>Locate adrenaline auto-injector(s)</a:t>
            </a:r>
          </a:p>
          <a:p>
            <a:pPr marL="285750" indent="-285750">
              <a:buFont typeface="Arial" panose="020B0604020202020204" pitchFamily="34" charset="0"/>
              <a:buChar char="•"/>
            </a:pPr>
            <a:r>
              <a:rPr lang="en-GB" b="1" dirty="0"/>
              <a:t>Give antihistamine</a:t>
            </a:r>
          </a:p>
          <a:p>
            <a:pPr marL="285750" indent="-285750">
              <a:buFont typeface="Arial" panose="020B0604020202020204" pitchFamily="34" charset="0"/>
              <a:buChar char="•"/>
            </a:pPr>
            <a:r>
              <a:rPr lang="en-GB" dirty="0"/>
              <a:t>Phone parent/emergency contact</a:t>
            </a:r>
          </a:p>
        </p:txBody>
      </p:sp>
    </p:spTree>
    <p:extLst>
      <p:ext uri="{BB962C8B-B14F-4D97-AF65-F5344CB8AC3E}">
        <p14:creationId xmlns:p14="http://schemas.microsoft.com/office/powerpoint/2010/main" val="3150494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5134-809A-26AF-84C9-9EF1D9919FA3}"/>
            </a:ext>
          </a:extLst>
        </p:cNvPr>
        <p:cNvGrpSpPr/>
        <p:nvPr/>
      </p:nvGrpSpPr>
      <p:grpSpPr>
        <a:xfrm>
          <a:off x="0" y="0"/>
          <a:ext cx="0" cy="0"/>
          <a:chOff x="0" y="0"/>
          <a:chExt cx="0" cy="0"/>
        </a:xfrm>
      </p:grpSpPr>
      <p:pic>
        <p:nvPicPr>
          <p:cNvPr id="5" name="Picture 4" descr="A screenshot of a medical information&#10;&#10;AI-generated content may be incorrect.">
            <a:extLst>
              <a:ext uri="{FF2B5EF4-FFF2-40B4-BE49-F238E27FC236}">
                <a16:creationId xmlns:a16="http://schemas.microsoft.com/office/drawing/2014/main" id="{C2B28059-7DEA-379B-95A8-BDE36BAFA151}"/>
              </a:ext>
            </a:extLst>
          </p:cNvPr>
          <p:cNvPicPr>
            <a:picLocks noChangeAspect="1"/>
          </p:cNvPicPr>
          <p:nvPr/>
        </p:nvPicPr>
        <p:blipFill>
          <a:blip r:embed="rId3"/>
          <a:stretch>
            <a:fillRect/>
          </a:stretch>
        </p:blipFill>
        <p:spPr>
          <a:xfrm>
            <a:off x="2257102" y="1018838"/>
            <a:ext cx="4629796" cy="4820323"/>
          </a:xfrm>
          <a:prstGeom prst="rect">
            <a:avLst/>
          </a:prstGeom>
        </p:spPr>
      </p:pic>
    </p:spTree>
    <p:extLst>
      <p:ext uri="{BB962C8B-B14F-4D97-AF65-F5344CB8AC3E}">
        <p14:creationId xmlns:p14="http://schemas.microsoft.com/office/powerpoint/2010/main" val="17272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1CD4-9D28-FE42-128E-4D1CB3D06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73F15-0412-6376-E754-644EEAD9F1F8}"/>
              </a:ext>
            </a:extLst>
          </p:cNvPr>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Management of IgE food allergy</a:t>
            </a:r>
          </a:p>
        </p:txBody>
      </p:sp>
      <p:sp>
        <p:nvSpPr>
          <p:cNvPr id="3" name="Content Placeholder 2">
            <a:extLst>
              <a:ext uri="{FF2B5EF4-FFF2-40B4-BE49-F238E27FC236}">
                <a16:creationId xmlns:a16="http://schemas.microsoft.com/office/drawing/2014/main" id="{7FD0704F-2E78-BFCE-3D35-EC3B9FFD2D48}"/>
              </a:ext>
            </a:extLst>
          </p:cNvPr>
          <p:cNvSpPr>
            <a:spLocks noGrp="1"/>
          </p:cNvSpPr>
          <p:nvPr>
            <p:ph sz="half" idx="2"/>
          </p:nvPr>
        </p:nvSpPr>
        <p:spPr>
          <a:xfrm>
            <a:off x="539552" y="1703175"/>
            <a:ext cx="3931920" cy="4713288"/>
          </a:xfrm>
        </p:spPr>
        <p:txBody>
          <a:bodyPr vert="horz" lIns="91440" tIns="45720" rIns="91440" bIns="45720" rtlCol="0">
            <a:normAutofit/>
          </a:bodyPr>
          <a:lstStyle/>
          <a:p>
            <a:endParaRPr lang="en-US" dirty="0"/>
          </a:p>
          <a:p>
            <a:r>
              <a:rPr lang="en-US" dirty="0"/>
              <a:t>Different stakeholders</a:t>
            </a:r>
          </a:p>
          <a:p>
            <a:pPr lvl="2"/>
            <a:r>
              <a:rPr lang="en-US" sz="2400" dirty="0">
                <a:solidFill>
                  <a:schemeClr val="bg1">
                    <a:lumMod val="75000"/>
                  </a:schemeClr>
                </a:solidFill>
              </a:rPr>
              <a:t>Patient</a:t>
            </a:r>
          </a:p>
          <a:p>
            <a:pPr lvl="2"/>
            <a:r>
              <a:rPr lang="en-US" sz="2400" dirty="0">
                <a:solidFill>
                  <a:srgbClr val="FF0000"/>
                </a:solidFill>
              </a:rPr>
              <a:t>Family</a:t>
            </a:r>
          </a:p>
          <a:p>
            <a:pPr lvl="2"/>
            <a:r>
              <a:rPr lang="en-US" sz="2400" dirty="0">
                <a:solidFill>
                  <a:schemeClr val="bg1">
                    <a:lumMod val="75000"/>
                  </a:schemeClr>
                </a:solidFill>
              </a:rPr>
              <a:t>School</a:t>
            </a:r>
          </a:p>
          <a:p>
            <a:pPr lvl="2"/>
            <a:r>
              <a:rPr lang="en-US" sz="2400" dirty="0">
                <a:solidFill>
                  <a:schemeClr val="bg1">
                    <a:lumMod val="75000"/>
                  </a:schemeClr>
                </a:solidFill>
              </a:rPr>
              <a:t>Food industries</a:t>
            </a:r>
          </a:p>
          <a:p>
            <a:pPr lvl="2"/>
            <a:r>
              <a:rPr lang="en-US" sz="2400" dirty="0">
                <a:solidFill>
                  <a:schemeClr val="bg1">
                    <a:lumMod val="75000"/>
                  </a:schemeClr>
                </a:solidFill>
              </a:rPr>
              <a:t>Government</a:t>
            </a:r>
          </a:p>
          <a:p>
            <a:endParaRPr lang="en-US" dirty="0"/>
          </a:p>
        </p:txBody>
      </p:sp>
      <p:pic>
        <p:nvPicPr>
          <p:cNvPr id="6" name="Picture 5">
            <a:extLst>
              <a:ext uri="{FF2B5EF4-FFF2-40B4-BE49-F238E27FC236}">
                <a16:creationId xmlns:a16="http://schemas.microsoft.com/office/drawing/2014/main" id="{CB30191E-395D-A369-7A7E-D7A18B0F6B67}"/>
              </a:ext>
            </a:extLst>
          </p:cNvPr>
          <p:cNvPicPr>
            <a:picLocks noChangeAspect="1"/>
          </p:cNvPicPr>
          <p:nvPr/>
        </p:nvPicPr>
        <p:blipFill>
          <a:blip r:embed="rId3"/>
          <a:stretch>
            <a:fillRect/>
          </a:stretch>
        </p:blipFill>
        <p:spPr>
          <a:xfrm>
            <a:off x="4980281" y="1672977"/>
            <a:ext cx="3334801" cy="2587245"/>
          </a:xfrm>
          <a:prstGeom prst="rect">
            <a:avLst/>
          </a:prstGeom>
          <a:ln w="28575">
            <a:solidFill>
              <a:srgbClr val="FF0000"/>
            </a:solidFill>
          </a:ln>
        </p:spPr>
      </p:pic>
      <p:pic>
        <p:nvPicPr>
          <p:cNvPr id="7" name="Picture 6">
            <a:extLst>
              <a:ext uri="{FF2B5EF4-FFF2-40B4-BE49-F238E27FC236}">
                <a16:creationId xmlns:a16="http://schemas.microsoft.com/office/drawing/2014/main" id="{7BDB41CF-7BCD-C66C-4661-B3F8181FA1F8}"/>
              </a:ext>
            </a:extLst>
          </p:cNvPr>
          <p:cNvPicPr>
            <a:picLocks noChangeAspect="1"/>
          </p:cNvPicPr>
          <p:nvPr/>
        </p:nvPicPr>
        <p:blipFill>
          <a:blip r:embed="rId4"/>
          <a:stretch>
            <a:fillRect/>
          </a:stretch>
        </p:blipFill>
        <p:spPr>
          <a:xfrm>
            <a:off x="4980281" y="4502153"/>
            <a:ext cx="3334801" cy="1914310"/>
          </a:xfrm>
          <a:prstGeom prst="rect">
            <a:avLst/>
          </a:prstGeom>
          <a:ln w="28575">
            <a:solidFill>
              <a:srgbClr val="FF0000"/>
            </a:solidFill>
          </a:ln>
        </p:spPr>
      </p:pic>
    </p:spTree>
    <p:extLst>
      <p:ext uri="{BB962C8B-B14F-4D97-AF65-F5344CB8AC3E}">
        <p14:creationId xmlns:p14="http://schemas.microsoft.com/office/powerpoint/2010/main" val="13417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253CB-D8DF-4E02-3236-36A5D2601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07879-59E9-895F-BE6D-8EB451E698EF}"/>
              </a:ext>
            </a:extLst>
          </p:cNvPr>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Management of IgE food allergy</a:t>
            </a:r>
          </a:p>
        </p:txBody>
      </p:sp>
      <p:sp>
        <p:nvSpPr>
          <p:cNvPr id="3" name="Content Placeholder 2">
            <a:extLst>
              <a:ext uri="{FF2B5EF4-FFF2-40B4-BE49-F238E27FC236}">
                <a16:creationId xmlns:a16="http://schemas.microsoft.com/office/drawing/2014/main" id="{0AD2FF0E-9D77-06FA-A7F3-8A463F229A70}"/>
              </a:ext>
            </a:extLst>
          </p:cNvPr>
          <p:cNvSpPr>
            <a:spLocks noGrp="1"/>
          </p:cNvSpPr>
          <p:nvPr>
            <p:ph sz="half" idx="2"/>
          </p:nvPr>
        </p:nvSpPr>
        <p:spPr>
          <a:xfrm>
            <a:off x="457200" y="1700808"/>
            <a:ext cx="3931920" cy="4713288"/>
          </a:xfrm>
        </p:spPr>
        <p:txBody>
          <a:bodyPr vert="horz" lIns="91440" tIns="45720" rIns="91440" bIns="45720" rtlCol="0">
            <a:normAutofit/>
          </a:bodyPr>
          <a:lstStyle/>
          <a:p>
            <a:endParaRPr lang="en-US" dirty="0"/>
          </a:p>
          <a:p>
            <a:r>
              <a:rPr lang="en-US" dirty="0"/>
              <a:t>Different stakeholders</a:t>
            </a:r>
          </a:p>
          <a:p>
            <a:pPr lvl="2"/>
            <a:r>
              <a:rPr lang="en-US" sz="2400" dirty="0">
                <a:solidFill>
                  <a:schemeClr val="bg1">
                    <a:lumMod val="75000"/>
                  </a:schemeClr>
                </a:solidFill>
              </a:rPr>
              <a:t>Patient</a:t>
            </a:r>
          </a:p>
          <a:p>
            <a:pPr lvl="2"/>
            <a:r>
              <a:rPr lang="en-US" sz="2400" dirty="0">
                <a:solidFill>
                  <a:schemeClr val="bg1">
                    <a:lumMod val="75000"/>
                  </a:schemeClr>
                </a:solidFill>
              </a:rPr>
              <a:t>Family</a:t>
            </a:r>
          </a:p>
          <a:p>
            <a:pPr lvl="2"/>
            <a:r>
              <a:rPr lang="en-US" sz="2400" dirty="0">
                <a:solidFill>
                  <a:srgbClr val="FF0000"/>
                </a:solidFill>
              </a:rPr>
              <a:t>School</a:t>
            </a:r>
          </a:p>
          <a:p>
            <a:pPr lvl="2"/>
            <a:r>
              <a:rPr lang="en-US" sz="2400" dirty="0">
                <a:solidFill>
                  <a:schemeClr val="bg1">
                    <a:lumMod val="75000"/>
                  </a:schemeClr>
                </a:solidFill>
              </a:rPr>
              <a:t>Food industries</a:t>
            </a:r>
          </a:p>
          <a:p>
            <a:pPr lvl="2"/>
            <a:r>
              <a:rPr lang="en-US" sz="2400" dirty="0">
                <a:solidFill>
                  <a:schemeClr val="bg1">
                    <a:lumMod val="75000"/>
                  </a:schemeClr>
                </a:solidFill>
              </a:rPr>
              <a:t>Government</a:t>
            </a:r>
          </a:p>
          <a:p>
            <a:endParaRPr lang="en-US" dirty="0"/>
          </a:p>
        </p:txBody>
      </p:sp>
      <p:pic>
        <p:nvPicPr>
          <p:cNvPr id="5" name="Picture 4">
            <a:extLst>
              <a:ext uri="{FF2B5EF4-FFF2-40B4-BE49-F238E27FC236}">
                <a16:creationId xmlns:a16="http://schemas.microsoft.com/office/drawing/2014/main" id="{B9BF105F-9D48-6B93-B929-F7775BF6390F}"/>
              </a:ext>
            </a:extLst>
          </p:cNvPr>
          <p:cNvPicPr>
            <a:picLocks noChangeAspect="1"/>
          </p:cNvPicPr>
          <p:nvPr/>
        </p:nvPicPr>
        <p:blipFill>
          <a:blip r:embed="rId3"/>
          <a:stretch>
            <a:fillRect/>
          </a:stretch>
        </p:blipFill>
        <p:spPr>
          <a:xfrm>
            <a:off x="5220072" y="1844824"/>
            <a:ext cx="3199456" cy="1933692"/>
          </a:xfrm>
          <a:prstGeom prst="rect">
            <a:avLst/>
          </a:prstGeom>
        </p:spPr>
      </p:pic>
      <p:sp>
        <p:nvSpPr>
          <p:cNvPr id="4" name="TextBox 3">
            <a:extLst>
              <a:ext uri="{FF2B5EF4-FFF2-40B4-BE49-F238E27FC236}">
                <a16:creationId xmlns:a16="http://schemas.microsoft.com/office/drawing/2014/main" id="{0DBFB13E-1583-158D-5E7E-27F273F80048}"/>
              </a:ext>
            </a:extLst>
          </p:cNvPr>
          <p:cNvSpPr txBox="1"/>
          <p:nvPr/>
        </p:nvSpPr>
        <p:spPr>
          <a:xfrm>
            <a:off x="4722834" y="4133620"/>
            <a:ext cx="4248472" cy="1754326"/>
          </a:xfrm>
          <a:prstGeom prst="rect">
            <a:avLst/>
          </a:prstGeom>
          <a:noFill/>
        </p:spPr>
        <p:txBody>
          <a:bodyPr wrap="square" rtlCol="0">
            <a:spAutoFit/>
          </a:bodyPr>
          <a:lstStyle/>
          <a:p>
            <a:pPr marL="285750" indent="-285750">
              <a:buFont typeface="Arial" panose="020B0604020202020204" pitchFamily="34" charset="0"/>
              <a:buChar char="•"/>
            </a:pPr>
            <a:r>
              <a:rPr lang="en-GB" dirty="0"/>
              <a:t>Bennedict’s Law (School Allergy Safety Bill)</a:t>
            </a:r>
          </a:p>
          <a:p>
            <a:pPr marL="285750" indent="-285750">
              <a:buFont typeface="Arial" panose="020B0604020202020204" pitchFamily="34" charset="0"/>
              <a:buChar char="•"/>
            </a:pPr>
            <a:r>
              <a:rPr lang="en-GB" dirty="0"/>
              <a:t>Mandatory in date AAI, comprehensive allergy training, individualised care plans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898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Management of IgE food allergy</a:t>
            </a:r>
          </a:p>
        </p:txBody>
      </p:sp>
      <p:sp>
        <p:nvSpPr>
          <p:cNvPr id="10" name="Text Placeholder 2">
            <a:extLst>
              <a:ext uri="{FF2B5EF4-FFF2-40B4-BE49-F238E27FC236}">
                <a16:creationId xmlns:a16="http://schemas.microsoft.com/office/drawing/2014/main" id="{0F91D47A-ACC6-7F4C-1B7E-66E08F83395D}"/>
              </a:ext>
            </a:extLst>
          </p:cNvPr>
          <p:cNvSpPr>
            <a:spLocks noGrp="1"/>
          </p:cNvSpPr>
          <p:nvPr>
            <p:ph type="body" idx="1"/>
          </p:nvPr>
        </p:nvSpPr>
        <p:spPr>
          <a:xfrm>
            <a:off x="457200" y="1676400"/>
            <a:ext cx="3931920" cy="639762"/>
          </a:xfrm>
        </p:spPr>
        <p:txBody>
          <a:bodyPr/>
          <a:lstStyle/>
          <a:p>
            <a:endParaRPr lang="en-US"/>
          </a:p>
        </p:txBody>
      </p:sp>
      <p:sp>
        <p:nvSpPr>
          <p:cNvPr id="3" name="Content Placeholder 2"/>
          <p:cNvSpPr>
            <a:spLocks noGrp="1"/>
          </p:cNvSpPr>
          <p:nvPr>
            <p:ph sz="half" idx="2"/>
          </p:nvPr>
        </p:nvSpPr>
        <p:spPr>
          <a:xfrm>
            <a:off x="457200" y="1676400"/>
            <a:ext cx="3931920" cy="4713288"/>
          </a:xfrm>
        </p:spPr>
        <p:txBody>
          <a:bodyPr vert="horz" lIns="91440" tIns="45720" rIns="91440" bIns="45720" rtlCol="0">
            <a:normAutofit/>
          </a:bodyPr>
          <a:lstStyle/>
          <a:p>
            <a:endParaRPr lang="en-US" dirty="0"/>
          </a:p>
          <a:p>
            <a:r>
              <a:rPr lang="en-US" dirty="0"/>
              <a:t>Different stakeholders</a:t>
            </a:r>
          </a:p>
          <a:p>
            <a:pPr lvl="2"/>
            <a:r>
              <a:rPr lang="en-US" sz="2400" dirty="0">
                <a:solidFill>
                  <a:schemeClr val="bg1">
                    <a:lumMod val="75000"/>
                  </a:schemeClr>
                </a:solidFill>
              </a:rPr>
              <a:t>Patient</a:t>
            </a:r>
          </a:p>
          <a:p>
            <a:pPr lvl="2"/>
            <a:r>
              <a:rPr lang="en-US" sz="2400" dirty="0">
                <a:solidFill>
                  <a:schemeClr val="bg1">
                    <a:lumMod val="75000"/>
                  </a:schemeClr>
                </a:solidFill>
              </a:rPr>
              <a:t>Family</a:t>
            </a:r>
          </a:p>
          <a:p>
            <a:pPr lvl="2"/>
            <a:r>
              <a:rPr lang="en-US" sz="2400" dirty="0">
                <a:solidFill>
                  <a:schemeClr val="bg1">
                    <a:lumMod val="75000"/>
                  </a:schemeClr>
                </a:solidFill>
              </a:rPr>
              <a:t>School</a:t>
            </a:r>
          </a:p>
          <a:p>
            <a:pPr lvl="2"/>
            <a:r>
              <a:rPr lang="en-US" sz="2400" dirty="0">
                <a:solidFill>
                  <a:srgbClr val="FF0000"/>
                </a:solidFill>
              </a:rPr>
              <a:t>Food industries</a:t>
            </a:r>
          </a:p>
          <a:p>
            <a:pPr lvl="2"/>
            <a:r>
              <a:rPr lang="en-US" sz="2400" dirty="0">
                <a:solidFill>
                  <a:schemeClr val="bg1">
                    <a:lumMod val="75000"/>
                  </a:schemeClr>
                </a:solidFill>
              </a:rPr>
              <a:t>Government</a:t>
            </a:r>
          </a:p>
          <a:p>
            <a:endParaRPr lang="en-US" dirty="0"/>
          </a:p>
        </p:txBody>
      </p:sp>
      <p:sp>
        <p:nvSpPr>
          <p:cNvPr id="12" name="Text Placeholder 4">
            <a:extLst>
              <a:ext uri="{FF2B5EF4-FFF2-40B4-BE49-F238E27FC236}">
                <a16:creationId xmlns:a16="http://schemas.microsoft.com/office/drawing/2014/main" id="{A97E971A-E132-7F42-F38F-86DBBBCEA4CC}"/>
              </a:ext>
            </a:extLst>
          </p:cNvPr>
          <p:cNvSpPr>
            <a:spLocks noGrp="1"/>
          </p:cNvSpPr>
          <p:nvPr>
            <p:ph type="body" sz="quarter" idx="3"/>
          </p:nvPr>
        </p:nvSpPr>
        <p:spPr>
          <a:xfrm>
            <a:off x="4754880" y="1676400"/>
            <a:ext cx="3931920" cy="639762"/>
          </a:xfrm>
        </p:spPr>
        <p:txBody>
          <a:bodyPr/>
          <a:lstStyle/>
          <a:p>
            <a:endParaRPr lang="en-US"/>
          </a:p>
        </p:txBody>
      </p:sp>
      <p:sp>
        <p:nvSpPr>
          <p:cNvPr id="5" name="TextBox 4"/>
          <p:cNvSpPr txBox="1"/>
          <p:nvPr/>
        </p:nvSpPr>
        <p:spPr>
          <a:xfrm>
            <a:off x="4754880" y="2438400"/>
            <a:ext cx="3931920" cy="3951288"/>
          </a:xfrm>
          <a:prstGeom prst="rect">
            <a:avLst/>
          </a:prstGeom>
        </p:spPr>
        <p:txBody>
          <a:bodyPr vert="horz" lIns="91440" tIns="45720" rIns="91440" bIns="45720" rtlCol="0">
            <a:normAutofit/>
          </a:bodyPr>
          <a:lstStyle/>
          <a:p>
            <a:pPr marL="182880" indent="-182880">
              <a:lnSpc>
                <a:spcPct val="90000"/>
              </a:lnSpc>
              <a:spcBef>
                <a:spcPct val="20000"/>
              </a:spcBef>
              <a:buClr>
                <a:schemeClr val="accent1"/>
              </a:buClr>
              <a:buSzPct val="85000"/>
              <a:buFont typeface="Arial" pitchFamily="34" charset="0"/>
              <a:buChar char="•"/>
            </a:pPr>
            <a:r>
              <a:rPr lang="en-US" sz="1700"/>
              <a:t>The 14 allergens are: </a:t>
            </a:r>
            <a:r>
              <a:rPr lang="en-US" sz="1700" b="1"/>
              <a:t>celery</a:t>
            </a:r>
            <a:r>
              <a:rPr lang="en-US" sz="1700"/>
              <a:t>, </a:t>
            </a:r>
            <a:r>
              <a:rPr lang="en-US" sz="1700" b="1"/>
              <a:t>cereals containing gluten</a:t>
            </a:r>
            <a:r>
              <a:rPr lang="en-US" sz="1700"/>
              <a:t> (such as barley and oats), </a:t>
            </a:r>
            <a:r>
              <a:rPr lang="en-US" sz="1700" b="1"/>
              <a:t>crustaceans</a:t>
            </a:r>
            <a:r>
              <a:rPr lang="en-US" sz="1700"/>
              <a:t> (such as prawns, crabs and lobsters), </a:t>
            </a:r>
            <a:r>
              <a:rPr lang="en-US" sz="1700" b="1"/>
              <a:t>eggs</a:t>
            </a:r>
            <a:r>
              <a:rPr lang="en-US" sz="1700"/>
              <a:t>, </a:t>
            </a:r>
            <a:r>
              <a:rPr lang="en-US" sz="1700" b="1"/>
              <a:t>fish</a:t>
            </a:r>
            <a:r>
              <a:rPr lang="en-US" sz="1700"/>
              <a:t>, </a:t>
            </a:r>
            <a:r>
              <a:rPr lang="en-US" sz="1700" b="1"/>
              <a:t>lupin</a:t>
            </a:r>
            <a:r>
              <a:rPr lang="en-US" sz="1700"/>
              <a:t>, </a:t>
            </a:r>
            <a:r>
              <a:rPr lang="en-US" sz="1700" b="1"/>
              <a:t>milk</a:t>
            </a:r>
            <a:r>
              <a:rPr lang="en-US" sz="1700"/>
              <a:t>, </a:t>
            </a:r>
            <a:r>
              <a:rPr lang="en-US" sz="1700" b="1"/>
              <a:t>molluscs</a:t>
            </a:r>
            <a:r>
              <a:rPr lang="en-US" sz="1700"/>
              <a:t> (such as mussels and oysters), </a:t>
            </a:r>
            <a:r>
              <a:rPr lang="en-US" sz="1700" b="1"/>
              <a:t>mustard</a:t>
            </a:r>
            <a:r>
              <a:rPr lang="en-US" sz="1700"/>
              <a:t>, </a:t>
            </a:r>
            <a:r>
              <a:rPr lang="en-US" sz="1700" b="1"/>
              <a:t>peanuts</a:t>
            </a:r>
            <a:r>
              <a:rPr lang="en-US" sz="1700"/>
              <a:t>, </a:t>
            </a:r>
            <a:r>
              <a:rPr lang="en-US" sz="1700" b="1"/>
              <a:t>sesame</a:t>
            </a:r>
            <a:r>
              <a:rPr lang="en-US" sz="1700"/>
              <a:t>, </a:t>
            </a:r>
            <a:r>
              <a:rPr lang="en-US" sz="1700" b="1"/>
              <a:t>soybeans</a:t>
            </a:r>
            <a:r>
              <a:rPr lang="en-US" sz="1700"/>
              <a:t>, </a:t>
            </a:r>
            <a:r>
              <a:rPr lang="en-US" sz="1700" b="1"/>
              <a:t>sulphur dioxide and sulphites</a:t>
            </a:r>
            <a:r>
              <a:rPr lang="en-US" sz="1700"/>
              <a:t> (if they are at a concentration of more than ten parts per million) and </a:t>
            </a:r>
            <a:r>
              <a:rPr lang="en-US" sz="1700" b="1"/>
              <a:t>tree nuts</a:t>
            </a:r>
            <a:r>
              <a:rPr lang="en-US" sz="1700"/>
              <a:t> (such as almonds, hazelnuts, walnuts, brazil nuts, cashews, pecans, pistachios and macadamia nuts).</a:t>
            </a:r>
          </a:p>
        </p:txBody>
      </p:sp>
    </p:spTree>
    <p:extLst>
      <p:ext uri="{BB962C8B-B14F-4D97-AF65-F5344CB8AC3E}">
        <p14:creationId xmlns:p14="http://schemas.microsoft.com/office/powerpoint/2010/main" val="168292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vert="horz" lIns="91440" tIns="45720" rIns="91440" bIns="45720" rtlCol="0" anchor="ctr">
            <a:normAutofit/>
          </a:bodyPr>
          <a:lstStyle/>
          <a:p>
            <a:r>
              <a:rPr lang="en-US" kern="1200" spc="-100" baseline="0">
                <a:latin typeface="+mj-lt"/>
                <a:ea typeface="+mj-ea"/>
                <a:cs typeface="+mj-cs"/>
              </a:rPr>
              <a:t>Management of IgE food allergy</a:t>
            </a:r>
          </a:p>
        </p:txBody>
      </p:sp>
      <p:sp>
        <p:nvSpPr>
          <p:cNvPr id="9" name="Text Placeholder 2">
            <a:extLst>
              <a:ext uri="{FF2B5EF4-FFF2-40B4-BE49-F238E27FC236}">
                <a16:creationId xmlns:a16="http://schemas.microsoft.com/office/drawing/2014/main" id="{165C9163-96D9-62BC-C9A8-0D7030150D0A}"/>
              </a:ext>
            </a:extLst>
          </p:cNvPr>
          <p:cNvSpPr>
            <a:spLocks noGrp="1"/>
          </p:cNvSpPr>
          <p:nvPr>
            <p:ph type="body" idx="1"/>
          </p:nvPr>
        </p:nvSpPr>
        <p:spPr>
          <a:xfrm>
            <a:off x="457200" y="1676400"/>
            <a:ext cx="3931920" cy="639762"/>
          </a:xfrm>
        </p:spPr>
        <p:txBody>
          <a:bodyPr/>
          <a:lstStyle/>
          <a:p>
            <a:endParaRPr lang="en-US"/>
          </a:p>
        </p:txBody>
      </p:sp>
      <p:sp>
        <p:nvSpPr>
          <p:cNvPr id="3" name="Content Placeholder 2"/>
          <p:cNvSpPr>
            <a:spLocks noGrp="1"/>
          </p:cNvSpPr>
          <p:nvPr>
            <p:ph sz="half" idx="2"/>
          </p:nvPr>
        </p:nvSpPr>
        <p:spPr>
          <a:xfrm>
            <a:off x="457200" y="1676400"/>
            <a:ext cx="3931920" cy="4713288"/>
          </a:xfrm>
        </p:spPr>
        <p:txBody>
          <a:bodyPr vert="horz" lIns="91440" tIns="45720" rIns="91440" bIns="45720" rtlCol="0">
            <a:normAutofit/>
          </a:bodyPr>
          <a:lstStyle/>
          <a:p>
            <a:endParaRPr lang="en-US" dirty="0"/>
          </a:p>
          <a:p>
            <a:r>
              <a:rPr lang="en-US" dirty="0"/>
              <a:t>Different stakeholders</a:t>
            </a:r>
          </a:p>
          <a:p>
            <a:pPr lvl="2"/>
            <a:r>
              <a:rPr lang="en-US" sz="2400" dirty="0">
                <a:solidFill>
                  <a:schemeClr val="bg1">
                    <a:lumMod val="75000"/>
                  </a:schemeClr>
                </a:solidFill>
              </a:rPr>
              <a:t>Patient</a:t>
            </a:r>
          </a:p>
          <a:p>
            <a:pPr lvl="2"/>
            <a:r>
              <a:rPr lang="en-US" sz="2400" dirty="0">
                <a:solidFill>
                  <a:schemeClr val="bg1">
                    <a:lumMod val="75000"/>
                  </a:schemeClr>
                </a:solidFill>
              </a:rPr>
              <a:t>Family</a:t>
            </a:r>
          </a:p>
          <a:p>
            <a:pPr lvl="2"/>
            <a:r>
              <a:rPr lang="en-US" sz="2400" dirty="0">
                <a:solidFill>
                  <a:schemeClr val="bg1">
                    <a:lumMod val="75000"/>
                  </a:schemeClr>
                </a:solidFill>
              </a:rPr>
              <a:t>School</a:t>
            </a:r>
          </a:p>
          <a:p>
            <a:pPr lvl="2"/>
            <a:r>
              <a:rPr lang="en-US" sz="2400" dirty="0">
                <a:solidFill>
                  <a:schemeClr val="bg1">
                    <a:lumMod val="75000"/>
                  </a:schemeClr>
                </a:solidFill>
              </a:rPr>
              <a:t>Food industries</a:t>
            </a:r>
          </a:p>
          <a:p>
            <a:pPr lvl="2"/>
            <a:r>
              <a:rPr lang="en-US" sz="2400" dirty="0">
                <a:solidFill>
                  <a:srgbClr val="FF0000"/>
                </a:solidFill>
              </a:rPr>
              <a:t>Government</a:t>
            </a:r>
          </a:p>
          <a:p>
            <a:endParaRPr lang="en-US" dirty="0"/>
          </a:p>
        </p:txBody>
      </p:sp>
      <p:sp>
        <p:nvSpPr>
          <p:cNvPr id="11" name="Text Placeholder 4">
            <a:extLst>
              <a:ext uri="{FF2B5EF4-FFF2-40B4-BE49-F238E27FC236}">
                <a16:creationId xmlns:a16="http://schemas.microsoft.com/office/drawing/2014/main" id="{DB0D8D64-C396-6087-61DB-C29AA87740F5}"/>
              </a:ext>
            </a:extLst>
          </p:cNvPr>
          <p:cNvSpPr>
            <a:spLocks noGrp="1"/>
          </p:cNvSpPr>
          <p:nvPr>
            <p:ph type="body" sz="quarter" idx="3"/>
          </p:nvPr>
        </p:nvSpPr>
        <p:spPr>
          <a:xfrm>
            <a:off x="4754880" y="1676400"/>
            <a:ext cx="3931920" cy="639762"/>
          </a:xfrm>
        </p:spPr>
        <p:txBody>
          <a:bodyPr/>
          <a:lstStyle/>
          <a:p>
            <a:endParaRPr lang="en-US"/>
          </a:p>
        </p:txBody>
      </p:sp>
      <p:sp>
        <p:nvSpPr>
          <p:cNvPr id="4" name="TextBox 3"/>
          <p:cNvSpPr txBox="1"/>
          <p:nvPr/>
        </p:nvSpPr>
        <p:spPr>
          <a:xfrm>
            <a:off x="4754880" y="2438400"/>
            <a:ext cx="3931920" cy="3951288"/>
          </a:xfrm>
          <a:prstGeom prst="rect">
            <a:avLst/>
          </a:prstGeom>
        </p:spPr>
        <p:txBody>
          <a:bodyPr vert="horz" lIns="91440" tIns="45720" rIns="91440" bIns="45720" rtlCol="0">
            <a:normAutofit lnSpcReduction="10000"/>
          </a:bodyPr>
          <a:lstStyle/>
          <a:p>
            <a:pPr marL="182880" indent="-182880">
              <a:lnSpc>
                <a:spcPct val="90000"/>
              </a:lnSpc>
              <a:spcBef>
                <a:spcPct val="20000"/>
              </a:spcBef>
              <a:buClr>
                <a:schemeClr val="accent1"/>
              </a:buClr>
              <a:buSzPct val="85000"/>
              <a:buFont typeface="Arial" pitchFamily="34" charset="0"/>
              <a:buChar char="•"/>
            </a:pPr>
            <a:r>
              <a:rPr lang="en-US" sz="1700" dirty="0"/>
              <a:t>Legislation which mandates full ingredients labelling for foods which are prepacked for direct sale.</a:t>
            </a:r>
          </a:p>
          <a:p>
            <a:pPr marL="182880" indent="-182880">
              <a:lnSpc>
                <a:spcPct val="90000"/>
              </a:lnSpc>
              <a:spcBef>
                <a:spcPct val="20000"/>
              </a:spcBef>
              <a:buClr>
                <a:schemeClr val="accent1"/>
              </a:buClr>
              <a:buSzPct val="85000"/>
              <a:buFont typeface="Arial" pitchFamily="34" charset="0"/>
              <a:buChar char="•"/>
            </a:pPr>
            <a:endParaRPr lang="en-US" sz="1700" dirty="0"/>
          </a:p>
          <a:p>
            <a:pPr marL="182880" indent="-182880" fontAlgn="base">
              <a:lnSpc>
                <a:spcPct val="90000"/>
              </a:lnSpc>
              <a:spcBef>
                <a:spcPct val="20000"/>
              </a:spcBef>
              <a:buClr>
                <a:schemeClr val="accent1"/>
              </a:buClr>
              <a:buSzPct val="85000"/>
              <a:buFont typeface="Arial" pitchFamily="34" charset="0"/>
              <a:buChar char="•"/>
            </a:pPr>
            <a:r>
              <a:rPr lang="en-US" sz="1700" b="0" i="0" dirty="0">
                <a:effectLst/>
              </a:rPr>
              <a:t>On October 1st 2021 a new law on allergen labelling, known as “Natasha’s Law”, came into force in the UK. The new law says that food, freshly prepared, then packaged and displayed before being sold, has to have a label listing full ingredients and highlighting any of the 14 major allergens it contains.</a:t>
            </a:r>
          </a:p>
          <a:p>
            <a:pPr marL="182880" indent="-182880" fontAlgn="base">
              <a:lnSpc>
                <a:spcPct val="90000"/>
              </a:lnSpc>
              <a:spcBef>
                <a:spcPct val="20000"/>
              </a:spcBef>
              <a:buClr>
                <a:schemeClr val="accent1"/>
              </a:buClr>
              <a:buSzPct val="85000"/>
              <a:buFont typeface="Arial" pitchFamily="34" charset="0"/>
              <a:buChar char="•"/>
            </a:pPr>
            <a:endParaRPr lang="en-US" sz="1700" b="0" i="0" dirty="0">
              <a:effectLst/>
            </a:endParaRPr>
          </a:p>
          <a:p>
            <a:pPr marL="182880" indent="-182880" fontAlgn="base">
              <a:lnSpc>
                <a:spcPct val="90000"/>
              </a:lnSpc>
              <a:spcBef>
                <a:spcPct val="20000"/>
              </a:spcBef>
              <a:buClr>
                <a:schemeClr val="accent1"/>
              </a:buClr>
              <a:buSzPct val="85000"/>
              <a:buFont typeface="Arial" pitchFamily="34" charset="0"/>
              <a:buChar char="•"/>
            </a:pPr>
            <a:r>
              <a:rPr lang="en-US" sz="1700" dirty="0"/>
              <a:t>Bennedict’s Law February 2026 – School Allergy Safety Bill</a:t>
            </a:r>
            <a:endParaRPr lang="en-US" sz="1700" b="0" i="0" dirty="0">
              <a:effectLst/>
            </a:endParaRPr>
          </a:p>
          <a:p>
            <a:pPr marL="182880" indent="-182880">
              <a:lnSpc>
                <a:spcPct val="90000"/>
              </a:lnSpc>
              <a:spcBef>
                <a:spcPct val="20000"/>
              </a:spcBef>
              <a:buClr>
                <a:schemeClr val="accent1"/>
              </a:buClr>
              <a:buSzPct val="85000"/>
              <a:buFont typeface="Arial" pitchFamily="34" charset="0"/>
              <a:buChar char="•"/>
            </a:pPr>
            <a:endParaRPr lang="en-US" sz="1700" dirty="0"/>
          </a:p>
        </p:txBody>
      </p:sp>
    </p:spTree>
    <p:extLst>
      <p:ext uri="{BB962C8B-B14F-4D97-AF65-F5344CB8AC3E}">
        <p14:creationId xmlns:p14="http://schemas.microsoft.com/office/powerpoint/2010/main" val="3982972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3185D-281A-3BC2-7504-3ACBF3FBC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F5997-83B4-6ED0-EDC3-17A2AE76A8B1}"/>
              </a:ext>
            </a:extLst>
          </p:cNvPr>
          <p:cNvSpPr>
            <a:spLocks noGrp="1"/>
          </p:cNvSpPr>
          <p:nvPr>
            <p:ph type="title"/>
          </p:nvPr>
        </p:nvSpPr>
        <p:spPr/>
        <p:txBody>
          <a:bodyPr/>
          <a:lstStyle/>
          <a:p>
            <a:r>
              <a:rPr lang="en-GB" dirty="0"/>
              <a:t>Useful Websites</a:t>
            </a:r>
          </a:p>
        </p:txBody>
      </p:sp>
      <p:sp>
        <p:nvSpPr>
          <p:cNvPr id="3" name="Content Placeholder 2">
            <a:extLst>
              <a:ext uri="{FF2B5EF4-FFF2-40B4-BE49-F238E27FC236}">
                <a16:creationId xmlns:a16="http://schemas.microsoft.com/office/drawing/2014/main" id="{BCCDB3A2-B080-67A4-6AB0-7ADC660BFC3D}"/>
              </a:ext>
            </a:extLst>
          </p:cNvPr>
          <p:cNvSpPr txBox="1">
            <a:spLocks noGrp="1"/>
          </p:cNvSpPr>
          <p:nvPr>
            <p:ph idx="1"/>
          </p:nvPr>
        </p:nvSpPr>
        <p:spPr>
          <a:xfrm>
            <a:off x="457200" y="1600200"/>
            <a:ext cx="8229600" cy="3998018"/>
          </a:xfrm>
          <a:prstGeom prst="rect">
            <a:avLst/>
          </a:prstGeom>
          <a:noFill/>
        </p:spPr>
        <p:txBody>
          <a:bodyPr wrap="square" rtlCol="0">
            <a:spAutoFit/>
          </a:bodyPr>
          <a:lstStyle/>
          <a:p>
            <a:pPr marL="214313" indent="-214313">
              <a:buFont typeface="Arial" panose="020B0604020202020204" pitchFamily="34" charset="0"/>
              <a:buChar char="•"/>
            </a:pPr>
            <a:r>
              <a:rPr lang="en-GB" sz="1350" dirty="0"/>
              <a:t>www.anaphylaxis.org </a:t>
            </a:r>
          </a:p>
          <a:p>
            <a:pPr marL="214313" indent="-214313">
              <a:buFont typeface="Arial" panose="020B0604020202020204" pitchFamily="34" charset="0"/>
              <a:buChar char="•"/>
            </a:pPr>
            <a:r>
              <a:rPr lang="en-GB" sz="1350" dirty="0"/>
              <a:t>www.allergyuk.org </a:t>
            </a:r>
          </a:p>
          <a:p>
            <a:pPr marL="214313" indent="-214313">
              <a:buFont typeface="Arial" panose="020B0604020202020204" pitchFamily="34" charset="0"/>
              <a:buChar char="•"/>
            </a:pPr>
            <a:r>
              <a:rPr lang="en-GB" sz="1350" dirty="0"/>
              <a:t>http://itchysneezywheezy.co.uk/ </a:t>
            </a:r>
          </a:p>
          <a:p>
            <a:pPr marL="214313" indent="-214313">
              <a:buFont typeface="Arial" panose="020B0604020202020204" pitchFamily="34" charset="0"/>
              <a:buChar char="•"/>
            </a:pPr>
            <a:r>
              <a:rPr lang="en-GB" sz="1350" dirty="0"/>
              <a:t>www.bsaci.org </a:t>
            </a:r>
          </a:p>
          <a:p>
            <a:pPr marL="214313" indent="-214313">
              <a:buFont typeface="Arial" panose="020B0604020202020204" pitchFamily="34" charset="0"/>
              <a:buChar char="•"/>
            </a:pPr>
            <a:r>
              <a:rPr lang="en-GB" sz="1350" dirty="0"/>
              <a:t>https://www.eczemacareonline.org.uk </a:t>
            </a:r>
          </a:p>
          <a:p>
            <a:pPr marL="214313" indent="-214313">
              <a:buFont typeface="Arial" panose="020B0604020202020204" pitchFamily="34" charset="0"/>
              <a:buChar char="•"/>
            </a:pPr>
            <a:r>
              <a:rPr lang="en-GB" sz="1350" dirty="0"/>
              <a:t>https://www.sparepensinschools.uk/ </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err="1"/>
              <a:t>Readysteadygo</a:t>
            </a:r>
            <a:endParaRPr lang="en-GB" sz="1350" dirty="0"/>
          </a:p>
          <a:p>
            <a:pPr marL="214313" indent="-214313">
              <a:buFont typeface="Arial" panose="020B0604020202020204" pitchFamily="34" charset="0"/>
              <a:buChar char="•"/>
            </a:pPr>
            <a:r>
              <a:rPr lang="en-GB" sz="1350" dirty="0">
                <a:hlinkClick r:id="rId2"/>
              </a:rPr>
              <a:t>www.11to25hub.com</a:t>
            </a:r>
            <a:r>
              <a:rPr lang="en-GB" sz="1350" dirty="0"/>
              <a:t> </a:t>
            </a:r>
          </a:p>
          <a:p>
            <a:pPr marL="214313" indent="-214313">
              <a:buFont typeface="Arial" panose="020B0604020202020204" pitchFamily="34" charset="0"/>
              <a:buChar char="•"/>
            </a:pPr>
            <a:r>
              <a:rPr lang="en-GB" sz="1350" dirty="0" err="1"/>
              <a:t>Bsaci</a:t>
            </a:r>
            <a:r>
              <a:rPr lang="en-GB" sz="1350" dirty="0"/>
              <a:t> Practical Ps for Allergy Patients </a:t>
            </a:r>
            <a:r>
              <a:rPr lang="en-GB" sz="1350" dirty="0">
                <a:hlinkClick r:id="rId3"/>
              </a:rPr>
              <a:t>https://www.bsaci.org/about-bsaci/bsaci-council-and-executive/bsaci-subcommittees/adolescents-and-young-adults-resources-practical-ps/</a:t>
            </a:r>
            <a:r>
              <a:rPr lang="en-GB" sz="1350" dirty="0"/>
              <a:t> </a:t>
            </a:r>
          </a:p>
          <a:p>
            <a:pPr marL="214313" indent="-214313">
              <a:buFont typeface="Arial" panose="020B0604020202020204" pitchFamily="34" charset="0"/>
              <a:buChar char="•"/>
            </a:pPr>
            <a:r>
              <a:rPr lang="en-GB" sz="1350" dirty="0">
                <a:hlinkClick r:id="rId4"/>
              </a:rPr>
              <a:t>https://www.food.gov.uk/news-alerts</a:t>
            </a: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JEXT: https://kids.jext.co.uk/</a:t>
            </a:r>
          </a:p>
          <a:p>
            <a:pPr marL="214313" indent="-214313">
              <a:buFont typeface="Arial" panose="020B0604020202020204" pitchFamily="34" charset="0"/>
              <a:buChar char="•"/>
            </a:pPr>
            <a:r>
              <a:rPr lang="en-GB" sz="1350" dirty="0"/>
              <a:t>EPIPEN: http://www.epipen.co.uk/patients/</a:t>
            </a:r>
          </a:p>
        </p:txBody>
      </p:sp>
    </p:spTree>
    <p:extLst>
      <p:ext uri="{BB962C8B-B14F-4D97-AF65-F5344CB8AC3E}">
        <p14:creationId xmlns:p14="http://schemas.microsoft.com/office/powerpoint/2010/main" val="21850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B832-95CA-3D17-9EC9-7A1D3AA4D481}"/>
              </a:ext>
            </a:extLst>
          </p:cNvPr>
          <p:cNvSpPr>
            <a:spLocks noGrp="1"/>
          </p:cNvSpPr>
          <p:nvPr>
            <p:ph type="title"/>
          </p:nvPr>
        </p:nvSpPr>
        <p:spPr/>
        <p:txBody>
          <a:bodyPr/>
          <a:lstStyle/>
          <a:p>
            <a:r>
              <a:rPr lang="en-GB" dirty="0"/>
              <a:t>BSACI – preventing food allergy </a:t>
            </a:r>
          </a:p>
        </p:txBody>
      </p:sp>
      <p:pic>
        <p:nvPicPr>
          <p:cNvPr id="5" name="Content Placeholder 4">
            <a:extLst>
              <a:ext uri="{FF2B5EF4-FFF2-40B4-BE49-F238E27FC236}">
                <a16:creationId xmlns:a16="http://schemas.microsoft.com/office/drawing/2014/main" id="{D79B4BC9-87B2-9D90-8510-CAE60A5E5D39}"/>
              </a:ext>
            </a:extLst>
          </p:cNvPr>
          <p:cNvPicPr>
            <a:picLocks noGrp="1" noChangeAspect="1"/>
          </p:cNvPicPr>
          <p:nvPr>
            <p:ph idx="1"/>
          </p:nvPr>
        </p:nvPicPr>
        <p:blipFill>
          <a:blip r:embed="rId2"/>
          <a:stretch>
            <a:fillRect/>
          </a:stretch>
        </p:blipFill>
        <p:spPr>
          <a:xfrm>
            <a:off x="323528" y="1451070"/>
            <a:ext cx="6110500" cy="4191744"/>
          </a:xfrm>
        </p:spPr>
      </p:pic>
      <p:sp>
        <p:nvSpPr>
          <p:cNvPr id="7" name="TextBox 6">
            <a:extLst>
              <a:ext uri="{FF2B5EF4-FFF2-40B4-BE49-F238E27FC236}">
                <a16:creationId xmlns:a16="http://schemas.microsoft.com/office/drawing/2014/main" id="{294159C5-94D6-7E99-493C-3953A486FB14}"/>
              </a:ext>
            </a:extLst>
          </p:cNvPr>
          <p:cNvSpPr txBox="1"/>
          <p:nvPr/>
        </p:nvSpPr>
        <p:spPr>
          <a:xfrm>
            <a:off x="3995936" y="5527284"/>
            <a:ext cx="4572000" cy="1200329"/>
          </a:xfrm>
          <a:prstGeom prst="rect">
            <a:avLst/>
          </a:prstGeom>
          <a:noFill/>
        </p:spPr>
        <p:txBody>
          <a:bodyPr wrap="square">
            <a:spAutoFit/>
          </a:bodyPr>
          <a:lstStyle/>
          <a:p>
            <a:r>
              <a:rPr lang="en-GB" dirty="0">
                <a:hlinkClick r:id="rId3"/>
              </a:rPr>
              <a:t>https://www.bsaci.org/wp-content/uploads/2020/02/pdf_Infant-feeding-and-allergy-prevention-PARENTS-FINAL-booklet.pdf</a:t>
            </a:r>
            <a:r>
              <a:rPr lang="en-GB" dirty="0"/>
              <a:t> </a:t>
            </a:r>
          </a:p>
        </p:txBody>
      </p:sp>
    </p:spTree>
    <p:extLst>
      <p:ext uri="{BB962C8B-B14F-4D97-AF65-F5344CB8AC3E}">
        <p14:creationId xmlns:p14="http://schemas.microsoft.com/office/powerpoint/2010/main" val="4096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6561-BF96-7A79-BE12-09965CB66F44}"/>
              </a:ext>
            </a:extLst>
          </p:cNvPr>
          <p:cNvSpPr>
            <a:spLocks noGrp="1"/>
          </p:cNvSpPr>
          <p:nvPr>
            <p:ph type="title"/>
          </p:nvPr>
        </p:nvSpPr>
        <p:spPr/>
        <p:txBody>
          <a:bodyPr>
            <a:normAutofit fontScale="90000"/>
          </a:bodyPr>
          <a:lstStyle/>
          <a:p>
            <a:r>
              <a:rPr lang="en-GB" dirty="0"/>
              <a:t>Eczema </a:t>
            </a:r>
            <a:br>
              <a:rPr lang="en-GB" dirty="0"/>
            </a:br>
            <a:r>
              <a:rPr lang="en-GB" dirty="0"/>
              <a:t>written plan</a:t>
            </a:r>
          </a:p>
        </p:txBody>
      </p:sp>
      <p:pic>
        <p:nvPicPr>
          <p:cNvPr id="4" name="Picture 3">
            <a:extLst>
              <a:ext uri="{FF2B5EF4-FFF2-40B4-BE49-F238E27FC236}">
                <a16:creationId xmlns:a16="http://schemas.microsoft.com/office/drawing/2014/main" id="{D734ABA2-C256-3D6F-3AF4-B8DDBCB12181}"/>
              </a:ext>
            </a:extLst>
          </p:cNvPr>
          <p:cNvPicPr>
            <a:picLocks noChangeAspect="1"/>
          </p:cNvPicPr>
          <p:nvPr/>
        </p:nvPicPr>
        <p:blipFill>
          <a:blip r:embed="rId2"/>
          <a:stretch>
            <a:fillRect/>
          </a:stretch>
        </p:blipFill>
        <p:spPr>
          <a:xfrm>
            <a:off x="4427984" y="635873"/>
            <a:ext cx="4509936" cy="6237312"/>
          </a:xfrm>
          <a:prstGeom prst="rect">
            <a:avLst/>
          </a:prstGeom>
        </p:spPr>
      </p:pic>
    </p:spTree>
    <p:extLst>
      <p:ext uri="{BB962C8B-B14F-4D97-AF65-F5344CB8AC3E}">
        <p14:creationId xmlns:p14="http://schemas.microsoft.com/office/powerpoint/2010/main" val="78386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normAutofit/>
          </a:bodyPr>
          <a:lstStyle/>
          <a:p>
            <a:r>
              <a:rPr lang="en-GB" dirty="0"/>
              <a:t>Taking an allergy focused history</a:t>
            </a:r>
          </a:p>
          <a:p>
            <a:endParaRPr lang="en-GB" dirty="0"/>
          </a:p>
          <a:p>
            <a:r>
              <a:rPr lang="en-GB" dirty="0"/>
              <a:t>When to request allergy tests</a:t>
            </a:r>
          </a:p>
          <a:p>
            <a:endParaRPr lang="en-GB" dirty="0"/>
          </a:p>
          <a:p>
            <a:r>
              <a:rPr lang="en-GB" dirty="0"/>
              <a:t>Assessment of eczema with suspected allergies</a:t>
            </a:r>
          </a:p>
          <a:p>
            <a:endParaRPr lang="en-GB" dirty="0"/>
          </a:p>
          <a:p>
            <a:r>
              <a:rPr lang="en-GB" dirty="0"/>
              <a:t>Assessment of urticaria</a:t>
            </a:r>
          </a:p>
          <a:p>
            <a:endParaRPr lang="en-GB" dirty="0"/>
          </a:p>
          <a:p>
            <a:r>
              <a:rPr lang="en-GB" dirty="0"/>
              <a:t>Assessment of allergic rhinitis</a:t>
            </a:r>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157362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7A9D-8810-E4BD-DF23-BBED2B5485F3}"/>
              </a:ext>
            </a:extLst>
          </p:cNvPr>
          <p:cNvSpPr>
            <a:spLocks noGrp="1"/>
          </p:cNvSpPr>
          <p:nvPr>
            <p:ph type="title"/>
          </p:nvPr>
        </p:nvSpPr>
        <p:spPr/>
        <p:txBody>
          <a:bodyPr>
            <a:normAutofit fontScale="90000"/>
          </a:bodyPr>
          <a:lstStyle/>
          <a:p>
            <a:r>
              <a:rPr lang="en-GB" dirty="0"/>
              <a:t>Eczema </a:t>
            </a:r>
            <a:br>
              <a:rPr lang="en-GB" dirty="0"/>
            </a:br>
            <a:r>
              <a:rPr lang="en-GB" dirty="0"/>
              <a:t>written plan</a:t>
            </a:r>
          </a:p>
        </p:txBody>
      </p:sp>
      <p:pic>
        <p:nvPicPr>
          <p:cNvPr id="5" name="Content Placeholder 4">
            <a:extLst>
              <a:ext uri="{FF2B5EF4-FFF2-40B4-BE49-F238E27FC236}">
                <a16:creationId xmlns:a16="http://schemas.microsoft.com/office/drawing/2014/main" id="{3FF0239E-B714-0275-CFD9-B47F9D05965A}"/>
              </a:ext>
            </a:extLst>
          </p:cNvPr>
          <p:cNvPicPr>
            <a:picLocks noGrp="1" noChangeAspect="1"/>
          </p:cNvPicPr>
          <p:nvPr>
            <p:ph idx="1"/>
          </p:nvPr>
        </p:nvPicPr>
        <p:blipFill>
          <a:blip r:embed="rId2"/>
          <a:stretch>
            <a:fillRect/>
          </a:stretch>
        </p:blipFill>
        <p:spPr>
          <a:xfrm>
            <a:off x="4427984" y="476672"/>
            <a:ext cx="4401578" cy="6177931"/>
          </a:xfrm>
        </p:spPr>
      </p:pic>
      <p:pic>
        <p:nvPicPr>
          <p:cNvPr id="7" name="Picture 6">
            <a:extLst>
              <a:ext uri="{FF2B5EF4-FFF2-40B4-BE49-F238E27FC236}">
                <a16:creationId xmlns:a16="http://schemas.microsoft.com/office/drawing/2014/main" id="{F1B3DEC2-B122-BB4C-94EE-B279BE557927}"/>
              </a:ext>
            </a:extLst>
          </p:cNvPr>
          <p:cNvPicPr>
            <a:picLocks noChangeAspect="1"/>
          </p:cNvPicPr>
          <p:nvPr/>
        </p:nvPicPr>
        <p:blipFill>
          <a:blip r:embed="rId3"/>
          <a:stretch>
            <a:fillRect/>
          </a:stretch>
        </p:blipFill>
        <p:spPr>
          <a:xfrm>
            <a:off x="485200" y="2328125"/>
            <a:ext cx="3329930" cy="4326478"/>
          </a:xfrm>
          <a:prstGeom prst="rect">
            <a:avLst/>
          </a:prstGeom>
        </p:spPr>
      </p:pic>
    </p:spTree>
    <p:extLst>
      <p:ext uri="{BB962C8B-B14F-4D97-AF65-F5344CB8AC3E}">
        <p14:creationId xmlns:p14="http://schemas.microsoft.com/office/powerpoint/2010/main" val="3460691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5B47-5109-AB46-3E8C-E4EACB295415}"/>
              </a:ext>
            </a:extLst>
          </p:cNvPr>
          <p:cNvSpPr>
            <a:spLocks noGrp="1"/>
          </p:cNvSpPr>
          <p:nvPr>
            <p:ph type="title"/>
          </p:nvPr>
        </p:nvSpPr>
        <p:spPr/>
        <p:txBody>
          <a:bodyPr/>
          <a:lstStyle/>
          <a:p>
            <a:r>
              <a:rPr lang="en-GB" dirty="0"/>
              <a:t>Patient </a:t>
            </a:r>
            <a:r>
              <a:rPr lang="en-GB"/>
              <a:t>information leaflet</a:t>
            </a:r>
          </a:p>
        </p:txBody>
      </p:sp>
      <p:pic>
        <p:nvPicPr>
          <p:cNvPr id="5" name="Picture 4">
            <a:extLst>
              <a:ext uri="{FF2B5EF4-FFF2-40B4-BE49-F238E27FC236}">
                <a16:creationId xmlns:a16="http://schemas.microsoft.com/office/drawing/2014/main" id="{E875E38F-9306-8A75-EF7C-60CB2EEFDA19}"/>
              </a:ext>
            </a:extLst>
          </p:cNvPr>
          <p:cNvPicPr>
            <a:picLocks noChangeAspect="1"/>
          </p:cNvPicPr>
          <p:nvPr/>
        </p:nvPicPr>
        <p:blipFill>
          <a:blip r:embed="rId2"/>
          <a:stretch>
            <a:fillRect/>
          </a:stretch>
        </p:blipFill>
        <p:spPr>
          <a:xfrm>
            <a:off x="1803781" y="1268760"/>
            <a:ext cx="5526726" cy="4557125"/>
          </a:xfrm>
          <a:prstGeom prst="rect">
            <a:avLst/>
          </a:prstGeom>
        </p:spPr>
      </p:pic>
      <p:sp>
        <p:nvSpPr>
          <p:cNvPr id="3" name="TextBox 2">
            <a:extLst>
              <a:ext uri="{FF2B5EF4-FFF2-40B4-BE49-F238E27FC236}">
                <a16:creationId xmlns:a16="http://schemas.microsoft.com/office/drawing/2014/main" id="{79CE4330-566F-7046-7573-AE91CC8807DB}"/>
              </a:ext>
            </a:extLst>
          </p:cNvPr>
          <p:cNvSpPr txBox="1"/>
          <p:nvPr/>
        </p:nvSpPr>
        <p:spPr>
          <a:xfrm>
            <a:off x="469851" y="6047601"/>
            <a:ext cx="8486423" cy="276999"/>
          </a:xfrm>
          <a:prstGeom prst="rect">
            <a:avLst/>
          </a:prstGeom>
          <a:noFill/>
        </p:spPr>
        <p:txBody>
          <a:bodyPr wrap="square" rtlCol="0">
            <a:spAutoFit/>
          </a:bodyPr>
          <a:lstStyle/>
          <a:p>
            <a:r>
              <a:rPr lang="en-GB" sz="1200" dirty="0">
                <a:hlinkClick r:id="rId3"/>
              </a:rPr>
              <a:t>https://www.skinhealthinfo.org.uk/wp-content/uploads/2024/06/Food-allergy-and-eczema-PIL-June-2024.pdf</a:t>
            </a:r>
            <a:r>
              <a:rPr lang="en-GB" sz="1200" dirty="0"/>
              <a:t> </a:t>
            </a:r>
          </a:p>
        </p:txBody>
      </p:sp>
    </p:spTree>
    <p:extLst>
      <p:ext uri="{BB962C8B-B14F-4D97-AF65-F5344CB8AC3E}">
        <p14:creationId xmlns:p14="http://schemas.microsoft.com/office/powerpoint/2010/main" val="382340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F68EC-8FD2-59F7-5CFA-41EEC3555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09955B-0D31-6FA7-DEB7-5F84D97A40BE}"/>
              </a:ext>
            </a:extLst>
          </p:cNvPr>
          <p:cNvSpPr>
            <a:spLocks noGrp="1"/>
          </p:cNvSpPr>
          <p:nvPr>
            <p:ph type="title"/>
          </p:nvPr>
        </p:nvSpPr>
        <p:spPr/>
        <p:txBody>
          <a:bodyPr/>
          <a:lstStyle/>
          <a:p>
            <a:r>
              <a:rPr lang="en-GB" dirty="0"/>
              <a:t>Approach to urticaria</a:t>
            </a:r>
          </a:p>
        </p:txBody>
      </p:sp>
      <p:sp>
        <p:nvSpPr>
          <p:cNvPr id="3" name="Content Placeholder 2">
            <a:extLst>
              <a:ext uri="{FF2B5EF4-FFF2-40B4-BE49-F238E27FC236}">
                <a16:creationId xmlns:a16="http://schemas.microsoft.com/office/drawing/2014/main" id="{00BC98D0-E0A2-984D-9B7B-1B49D5CA326F}"/>
              </a:ext>
            </a:extLst>
          </p:cNvPr>
          <p:cNvSpPr>
            <a:spLocks noGrp="1"/>
          </p:cNvSpPr>
          <p:nvPr>
            <p:ph idx="1"/>
          </p:nvPr>
        </p:nvSpPr>
        <p:spPr/>
        <p:txBody>
          <a:bodyPr>
            <a:normAutofit/>
          </a:bodyPr>
          <a:lstStyle/>
          <a:p>
            <a:r>
              <a:rPr lang="en-GB" dirty="0">
                <a:solidFill>
                  <a:srgbClr val="292934"/>
                </a:solidFill>
              </a:rPr>
              <a:t>Chronic Spontaneous Urticaria</a:t>
            </a:r>
          </a:p>
          <a:p>
            <a:pPr lvl="1"/>
            <a:r>
              <a:rPr lang="en-GB" dirty="0">
                <a:solidFill>
                  <a:srgbClr val="292934"/>
                </a:solidFill>
              </a:rPr>
              <a:t>Daily symptoms for 6 weeks or more</a:t>
            </a:r>
          </a:p>
          <a:p>
            <a:pPr lvl="1"/>
            <a:r>
              <a:rPr lang="en-GB" dirty="0">
                <a:solidFill>
                  <a:srgbClr val="292934"/>
                </a:solidFill>
              </a:rPr>
              <a:t>Can be associated with angioedema</a:t>
            </a:r>
          </a:p>
          <a:p>
            <a:pPr lvl="1"/>
            <a:r>
              <a:rPr lang="en-GB" dirty="0">
                <a:solidFill>
                  <a:srgbClr val="292934"/>
                </a:solidFill>
              </a:rPr>
              <a:t>CRUSE app </a:t>
            </a:r>
            <a:r>
              <a:rPr lang="en-GB" dirty="0">
                <a:solidFill>
                  <a:srgbClr val="292934"/>
                </a:solidFill>
                <a:hlinkClick r:id="rId2"/>
              </a:rPr>
              <a:t>https://ucare-network.com/cruse-chronic-urticaria-self-evaluation-app/</a:t>
            </a:r>
            <a:r>
              <a:rPr lang="en-GB" dirty="0">
                <a:solidFill>
                  <a:srgbClr val="292934"/>
                </a:solidFill>
              </a:rPr>
              <a:t> </a:t>
            </a:r>
          </a:p>
          <a:p>
            <a:pPr lvl="1"/>
            <a:r>
              <a:rPr lang="en-GB" dirty="0">
                <a:solidFill>
                  <a:srgbClr val="292934"/>
                </a:solidFill>
              </a:rPr>
              <a:t>25% are disease free after 3 years, 90% after 7 years</a:t>
            </a:r>
          </a:p>
          <a:p>
            <a:pPr lvl="1"/>
            <a:r>
              <a:rPr lang="en-GB" dirty="0">
                <a:solidFill>
                  <a:srgbClr val="292934"/>
                </a:solidFill>
              </a:rPr>
              <a:t>Most respond to non-sedating antihistamines</a:t>
            </a:r>
          </a:p>
          <a:p>
            <a:pPr lvl="1"/>
            <a:r>
              <a:rPr lang="en-GB" dirty="0">
                <a:solidFill>
                  <a:srgbClr val="292934"/>
                </a:solidFill>
              </a:rPr>
              <a:t>Investigations: FBC, ferritin, TFTs, antithyroid antibodies, LFTs, coeliac screen, urinalysis (C3/C4 only if urticaria is not pruritic)</a:t>
            </a:r>
          </a:p>
          <a:p>
            <a:pPr lvl="1"/>
            <a:r>
              <a:rPr lang="en-GB" dirty="0">
                <a:solidFill>
                  <a:srgbClr val="292934"/>
                </a:solidFill>
              </a:rPr>
              <a:t>Management: daily non-sedating antihistamines, dose can be doubled (x4 dose under specialist supervision); consider montelukast (informed decision, </a:t>
            </a:r>
            <a:r>
              <a:rPr lang="en-GB" dirty="0" err="1">
                <a:solidFill>
                  <a:srgbClr val="292934"/>
                </a:solidFill>
              </a:rPr>
              <a:t>BNFc</a:t>
            </a:r>
            <a:r>
              <a:rPr lang="en-GB" dirty="0">
                <a:solidFill>
                  <a:srgbClr val="292934"/>
                </a:solidFill>
              </a:rPr>
              <a:t> product information leaflet)</a:t>
            </a:r>
          </a:p>
          <a:p>
            <a:pPr marL="0" indent="0">
              <a:buNone/>
            </a:pPr>
            <a:endParaRPr lang="en-GB" dirty="0"/>
          </a:p>
          <a:p>
            <a:endParaRPr lang="en-GB" dirty="0"/>
          </a:p>
        </p:txBody>
      </p:sp>
    </p:spTree>
    <p:extLst>
      <p:ext uri="{BB962C8B-B14F-4D97-AF65-F5344CB8AC3E}">
        <p14:creationId xmlns:p14="http://schemas.microsoft.com/office/powerpoint/2010/main" val="282710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F463F-8CAB-436C-4A3D-8C3E408A4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5A15D-CA2D-0D57-D86B-7E7C175C3C51}"/>
              </a:ext>
            </a:extLst>
          </p:cNvPr>
          <p:cNvSpPr>
            <a:spLocks noGrp="1"/>
          </p:cNvSpPr>
          <p:nvPr>
            <p:ph type="title"/>
          </p:nvPr>
        </p:nvSpPr>
        <p:spPr/>
        <p:txBody>
          <a:bodyPr/>
          <a:lstStyle/>
          <a:p>
            <a:r>
              <a:rPr lang="en-GB" dirty="0"/>
              <a:t>Approach to urticaria</a:t>
            </a:r>
          </a:p>
        </p:txBody>
      </p:sp>
      <p:sp>
        <p:nvSpPr>
          <p:cNvPr id="3" name="Content Placeholder 2">
            <a:extLst>
              <a:ext uri="{FF2B5EF4-FFF2-40B4-BE49-F238E27FC236}">
                <a16:creationId xmlns:a16="http://schemas.microsoft.com/office/drawing/2014/main" id="{9A9F288B-00E8-F290-C071-EBBDEA502020}"/>
              </a:ext>
            </a:extLst>
          </p:cNvPr>
          <p:cNvSpPr>
            <a:spLocks noGrp="1"/>
          </p:cNvSpPr>
          <p:nvPr>
            <p:ph idx="1"/>
          </p:nvPr>
        </p:nvSpPr>
        <p:spPr/>
        <p:txBody>
          <a:bodyPr>
            <a:normAutofit/>
          </a:bodyPr>
          <a:lstStyle/>
          <a:p>
            <a:r>
              <a:rPr lang="en-GB" dirty="0">
                <a:solidFill>
                  <a:srgbClr val="292934"/>
                </a:solidFill>
              </a:rPr>
              <a:t>Acute intermittent</a:t>
            </a:r>
          </a:p>
          <a:p>
            <a:pPr lvl="1"/>
            <a:r>
              <a:rPr lang="en-GB" dirty="0">
                <a:solidFill>
                  <a:srgbClr val="292934"/>
                </a:solidFill>
              </a:rPr>
              <a:t>Physical (cold, pressure)</a:t>
            </a:r>
          </a:p>
          <a:p>
            <a:pPr lvl="1"/>
            <a:r>
              <a:rPr lang="en-GB" dirty="0">
                <a:solidFill>
                  <a:srgbClr val="292934"/>
                </a:solidFill>
              </a:rPr>
              <a:t>Viral illnesses</a:t>
            </a:r>
          </a:p>
          <a:p>
            <a:pPr lvl="1"/>
            <a:r>
              <a:rPr lang="en-GB" dirty="0">
                <a:solidFill>
                  <a:srgbClr val="292934"/>
                </a:solidFill>
              </a:rPr>
              <a:t>Food triggers</a:t>
            </a:r>
          </a:p>
          <a:p>
            <a:pPr lvl="1"/>
            <a:endParaRPr lang="en-GB" dirty="0">
              <a:solidFill>
                <a:srgbClr val="292934"/>
              </a:solidFill>
            </a:endParaRPr>
          </a:p>
          <a:p>
            <a:pPr lvl="1"/>
            <a:r>
              <a:rPr lang="en-GB" dirty="0">
                <a:solidFill>
                  <a:srgbClr val="292934"/>
                </a:solidFill>
              </a:rPr>
              <a:t>It’s all in the history!</a:t>
            </a:r>
          </a:p>
          <a:p>
            <a:endParaRPr lang="en-GB" dirty="0">
              <a:solidFill>
                <a:srgbClr val="292934"/>
              </a:solidFill>
            </a:endParaRPr>
          </a:p>
          <a:p>
            <a:pPr marL="0" indent="0">
              <a:buNone/>
            </a:pPr>
            <a:endParaRPr lang="en-GB" dirty="0"/>
          </a:p>
          <a:p>
            <a:endParaRPr lang="en-GB" dirty="0"/>
          </a:p>
        </p:txBody>
      </p:sp>
    </p:spTree>
    <p:extLst>
      <p:ext uri="{BB962C8B-B14F-4D97-AF65-F5344CB8AC3E}">
        <p14:creationId xmlns:p14="http://schemas.microsoft.com/office/powerpoint/2010/main" val="3162495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Allergic march</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875" y="1412776"/>
            <a:ext cx="7078663" cy="474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868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931F-8011-B5B8-E1CD-925E20F2B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A26CC7-6550-9A48-90BC-9F2E28C3823D}"/>
              </a:ext>
            </a:extLst>
          </p:cNvPr>
          <p:cNvSpPr>
            <a:spLocks noGrp="1"/>
          </p:cNvSpPr>
          <p:nvPr>
            <p:ph type="title"/>
          </p:nvPr>
        </p:nvSpPr>
        <p:spPr/>
        <p:txBody>
          <a:bodyPr/>
          <a:lstStyle/>
          <a:p>
            <a:r>
              <a:rPr lang="en-GB" dirty="0"/>
              <a:t>Assessment of Rhinitis</a:t>
            </a:r>
          </a:p>
        </p:txBody>
      </p:sp>
      <p:pic>
        <p:nvPicPr>
          <p:cNvPr id="6" name="Content Placeholder 5">
            <a:extLst>
              <a:ext uri="{FF2B5EF4-FFF2-40B4-BE49-F238E27FC236}">
                <a16:creationId xmlns:a16="http://schemas.microsoft.com/office/drawing/2014/main" id="{FF57BABF-0043-8F44-4DB7-CD86530FE845}"/>
              </a:ext>
            </a:extLst>
          </p:cNvPr>
          <p:cNvPicPr>
            <a:picLocks noGrp="1" noChangeAspect="1"/>
          </p:cNvPicPr>
          <p:nvPr>
            <p:ph idx="1"/>
          </p:nvPr>
        </p:nvPicPr>
        <p:blipFill>
          <a:blip r:embed="rId3"/>
          <a:stretch>
            <a:fillRect/>
          </a:stretch>
        </p:blipFill>
        <p:spPr>
          <a:xfrm>
            <a:off x="323528" y="1524000"/>
            <a:ext cx="5400600" cy="3989499"/>
          </a:xfrm>
          <a:prstGeom prst="rect">
            <a:avLst/>
          </a:prstGeom>
        </p:spPr>
      </p:pic>
      <p:pic>
        <p:nvPicPr>
          <p:cNvPr id="7" name="Picture 6">
            <a:extLst>
              <a:ext uri="{FF2B5EF4-FFF2-40B4-BE49-F238E27FC236}">
                <a16:creationId xmlns:a16="http://schemas.microsoft.com/office/drawing/2014/main" id="{69D5E6BC-BC27-C58D-0D13-5FD1E1463D40}"/>
              </a:ext>
            </a:extLst>
          </p:cNvPr>
          <p:cNvPicPr>
            <a:picLocks noChangeAspect="1"/>
          </p:cNvPicPr>
          <p:nvPr/>
        </p:nvPicPr>
        <p:blipFill>
          <a:blip r:embed="rId4"/>
          <a:stretch>
            <a:fillRect/>
          </a:stretch>
        </p:blipFill>
        <p:spPr>
          <a:xfrm>
            <a:off x="5004994" y="5482506"/>
            <a:ext cx="3821807" cy="1272662"/>
          </a:xfrm>
          <a:prstGeom prst="rect">
            <a:avLst/>
          </a:prstGeom>
        </p:spPr>
      </p:pic>
    </p:spTree>
    <p:extLst>
      <p:ext uri="{BB962C8B-B14F-4D97-AF65-F5344CB8AC3E}">
        <p14:creationId xmlns:p14="http://schemas.microsoft.com/office/powerpoint/2010/main" val="3451898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56DB-9166-D14E-A866-3C72E476FB98}"/>
              </a:ext>
            </a:extLst>
          </p:cNvPr>
          <p:cNvSpPr>
            <a:spLocks noGrp="1"/>
          </p:cNvSpPr>
          <p:nvPr>
            <p:ph type="title"/>
          </p:nvPr>
        </p:nvSpPr>
        <p:spPr/>
        <p:txBody>
          <a:bodyPr/>
          <a:lstStyle/>
          <a:p>
            <a:r>
              <a:rPr lang="en-GB" dirty="0"/>
              <a:t>Assessment of rhinitis </a:t>
            </a:r>
          </a:p>
        </p:txBody>
      </p:sp>
      <p:sp>
        <p:nvSpPr>
          <p:cNvPr id="3" name="Content Placeholder 2">
            <a:extLst>
              <a:ext uri="{FF2B5EF4-FFF2-40B4-BE49-F238E27FC236}">
                <a16:creationId xmlns:a16="http://schemas.microsoft.com/office/drawing/2014/main" id="{7C65EBC5-EB10-46DC-2666-4E2CA49A889A}"/>
              </a:ext>
            </a:extLst>
          </p:cNvPr>
          <p:cNvSpPr>
            <a:spLocks noGrp="1"/>
          </p:cNvSpPr>
          <p:nvPr>
            <p:ph idx="1"/>
          </p:nvPr>
        </p:nvSpPr>
        <p:spPr/>
        <p:txBody>
          <a:bodyPr/>
          <a:lstStyle/>
          <a:p>
            <a:endParaRPr lang="en-GB" dirty="0"/>
          </a:p>
          <a:p>
            <a:pPr lvl="1"/>
            <a:r>
              <a:rPr lang="en-GB" dirty="0">
                <a:solidFill>
                  <a:srgbClr val="292934"/>
                </a:solidFill>
              </a:rPr>
              <a:t>Allergic</a:t>
            </a:r>
            <a:r>
              <a:rPr lang="en-GB" dirty="0"/>
              <a:t> </a:t>
            </a:r>
          </a:p>
          <a:p>
            <a:pPr lvl="1"/>
            <a:endParaRPr lang="en-GB" dirty="0"/>
          </a:p>
          <a:p>
            <a:pPr lvl="1"/>
            <a:r>
              <a:rPr lang="en-GB" dirty="0"/>
              <a:t>Non allergic</a:t>
            </a:r>
          </a:p>
          <a:p>
            <a:pPr lvl="1"/>
            <a:endParaRPr lang="en-GB" dirty="0"/>
          </a:p>
          <a:p>
            <a:pPr lvl="1"/>
            <a:r>
              <a:rPr lang="en-GB" dirty="0"/>
              <a:t>Infective</a:t>
            </a:r>
          </a:p>
        </p:txBody>
      </p:sp>
    </p:spTree>
    <p:extLst>
      <p:ext uri="{BB962C8B-B14F-4D97-AF65-F5344CB8AC3E}">
        <p14:creationId xmlns:p14="http://schemas.microsoft.com/office/powerpoint/2010/main" val="3805991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C3DD-2A67-1A3F-2837-B2C59460B897}"/>
              </a:ext>
            </a:extLst>
          </p:cNvPr>
          <p:cNvSpPr>
            <a:spLocks noGrp="1"/>
          </p:cNvSpPr>
          <p:nvPr>
            <p:ph type="title"/>
          </p:nvPr>
        </p:nvSpPr>
        <p:spPr/>
        <p:txBody>
          <a:bodyPr/>
          <a:lstStyle/>
          <a:p>
            <a:r>
              <a:rPr lang="en-GB" dirty="0"/>
              <a:t>Non-allergic</a:t>
            </a:r>
          </a:p>
        </p:txBody>
      </p:sp>
      <p:sp>
        <p:nvSpPr>
          <p:cNvPr id="3" name="Content Placeholder 2">
            <a:extLst>
              <a:ext uri="{FF2B5EF4-FFF2-40B4-BE49-F238E27FC236}">
                <a16:creationId xmlns:a16="http://schemas.microsoft.com/office/drawing/2014/main" id="{68D1A938-C317-6B50-2869-33983FF3AC29}"/>
              </a:ext>
            </a:extLst>
          </p:cNvPr>
          <p:cNvSpPr>
            <a:spLocks noGrp="1"/>
          </p:cNvSpPr>
          <p:nvPr>
            <p:ph idx="1"/>
          </p:nvPr>
        </p:nvSpPr>
        <p:spPr/>
        <p:txBody>
          <a:bodyPr>
            <a:normAutofit/>
          </a:bodyPr>
          <a:lstStyle/>
          <a:p>
            <a:r>
              <a:rPr lang="en-GB" sz="1800" dirty="0"/>
              <a:t>Non-allergic rhinitis with eosinophilia</a:t>
            </a:r>
          </a:p>
          <a:p>
            <a:r>
              <a:rPr lang="en-GB" sz="1800" dirty="0"/>
              <a:t>Autonomic/vasomotor</a:t>
            </a:r>
          </a:p>
          <a:p>
            <a:r>
              <a:rPr lang="en-GB" sz="1800" dirty="0"/>
              <a:t>Drugs (beta blockers, chlorpromazine, cocaine, nasal decongestants, NSAIDs)</a:t>
            </a:r>
          </a:p>
          <a:p>
            <a:r>
              <a:rPr lang="en-GB" sz="1800" dirty="0"/>
              <a:t>Hormonal</a:t>
            </a:r>
          </a:p>
          <a:p>
            <a:r>
              <a:rPr lang="en-GB" sz="1800" dirty="0"/>
              <a:t>Food (alcohol, spicy foods, peppers)</a:t>
            </a:r>
          </a:p>
          <a:p>
            <a:r>
              <a:rPr lang="en-GB" sz="1800" dirty="0"/>
              <a:t>Atrophic </a:t>
            </a:r>
          </a:p>
          <a:p>
            <a:r>
              <a:rPr lang="en-GB" sz="1800" dirty="0"/>
              <a:t>CF, Primary Ciliary Dyskinesia</a:t>
            </a:r>
          </a:p>
          <a:p>
            <a:r>
              <a:rPr lang="en-GB" sz="1800" dirty="0"/>
              <a:t>Systemic/inflammatory</a:t>
            </a:r>
          </a:p>
          <a:p>
            <a:r>
              <a:rPr lang="en-GB" sz="1800" dirty="0"/>
              <a:t>Immunodeficiency</a:t>
            </a:r>
          </a:p>
          <a:p>
            <a:endParaRPr lang="en-GB" sz="1800" dirty="0"/>
          </a:p>
        </p:txBody>
      </p:sp>
    </p:spTree>
    <p:extLst>
      <p:ext uri="{BB962C8B-B14F-4D97-AF65-F5344CB8AC3E}">
        <p14:creationId xmlns:p14="http://schemas.microsoft.com/office/powerpoint/2010/main" val="2175652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76B9-9701-BA38-EBC0-14529E33D5EA}"/>
              </a:ext>
            </a:extLst>
          </p:cNvPr>
          <p:cNvSpPr>
            <a:spLocks noGrp="1"/>
          </p:cNvSpPr>
          <p:nvPr>
            <p:ph type="title"/>
          </p:nvPr>
        </p:nvSpPr>
        <p:spPr/>
        <p:txBody>
          <a:bodyPr/>
          <a:lstStyle/>
          <a:p>
            <a:r>
              <a:rPr lang="en-GB" dirty="0"/>
              <a:t>Assessment - history </a:t>
            </a:r>
          </a:p>
        </p:txBody>
      </p:sp>
      <p:pic>
        <p:nvPicPr>
          <p:cNvPr id="7" name="Picture 6">
            <a:extLst>
              <a:ext uri="{FF2B5EF4-FFF2-40B4-BE49-F238E27FC236}">
                <a16:creationId xmlns:a16="http://schemas.microsoft.com/office/drawing/2014/main" id="{C9B6CD44-1678-6412-2066-A878E3AFE116}"/>
              </a:ext>
            </a:extLst>
          </p:cNvPr>
          <p:cNvPicPr>
            <a:picLocks noChangeAspect="1"/>
          </p:cNvPicPr>
          <p:nvPr/>
        </p:nvPicPr>
        <p:blipFill>
          <a:blip r:embed="rId3"/>
          <a:stretch>
            <a:fillRect/>
          </a:stretch>
        </p:blipFill>
        <p:spPr>
          <a:xfrm>
            <a:off x="1115670" y="2035630"/>
            <a:ext cx="6912660" cy="2949702"/>
          </a:xfrm>
          <a:prstGeom prst="rect">
            <a:avLst/>
          </a:prstGeom>
        </p:spPr>
      </p:pic>
    </p:spTree>
    <p:extLst>
      <p:ext uri="{BB962C8B-B14F-4D97-AF65-F5344CB8AC3E}">
        <p14:creationId xmlns:p14="http://schemas.microsoft.com/office/powerpoint/2010/main" val="134060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FC8F-9CE6-E965-7859-7552563ADE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18478-02FD-BF7F-F895-EDC4B1551239}"/>
              </a:ext>
            </a:extLst>
          </p:cNvPr>
          <p:cNvSpPr>
            <a:spLocks noGrp="1"/>
          </p:cNvSpPr>
          <p:nvPr>
            <p:ph type="title"/>
          </p:nvPr>
        </p:nvSpPr>
        <p:spPr/>
        <p:txBody>
          <a:bodyPr/>
          <a:lstStyle/>
          <a:p>
            <a:r>
              <a:rPr lang="en-GB" dirty="0"/>
              <a:t>Assessment  - examination</a:t>
            </a:r>
          </a:p>
        </p:txBody>
      </p:sp>
      <p:sp>
        <p:nvSpPr>
          <p:cNvPr id="3" name="TextBox 2">
            <a:extLst>
              <a:ext uri="{FF2B5EF4-FFF2-40B4-BE49-F238E27FC236}">
                <a16:creationId xmlns:a16="http://schemas.microsoft.com/office/drawing/2014/main" id="{82C94EF0-8BBF-F872-4F52-FC6752AAC470}"/>
              </a:ext>
            </a:extLst>
          </p:cNvPr>
          <p:cNvSpPr txBox="1"/>
          <p:nvPr/>
        </p:nvSpPr>
        <p:spPr>
          <a:xfrm>
            <a:off x="699381" y="2125921"/>
            <a:ext cx="7815970" cy="3831818"/>
          </a:xfrm>
          <a:prstGeom prst="rect">
            <a:avLst/>
          </a:prstGeom>
          <a:noFill/>
        </p:spPr>
        <p:txBody>
          <a:bodyPr wrap="square" rtlCol="0">
            <a:spAutoFit/>
          </a:bodyPr>
          <a:lstStyle/>
          <a:p>
            <a:pPr marL="214313" indent="-214313">
              <a:buFont typeface="Arial" panose="020B0604020202020204" pitchFamily="34" charset="0"/>
              <a:buChar char="•"/>
            </a:pPr>
            <a:r>
              <a:rPr lang="en-GB" sz="1350" dirty="0"/>
              <a:t>General assessment (including growth parameter, systemic examination)</a:t>
            </a:r>
          </a:p>
          <a:p>
            <a:pPr marL="214313" indent="-214313">
              <a:buFont typeface="Arial" panose="020B0604020202020204" pitchFamily="34" charset="0"/>
              <a:buChar char="•"/>
            </a:pPr>
            <a:r>
              <a:rPr lang="en-GB" sz="1350" dirty="0"/>
              <a:t>Allergic salute/horizontal nasal crease</a:t>
            </a:r>
          </a:p>
          <a:p>
            <a:pPr marL="214313" indent="-214313">
              <a:buFont typeface="Arial" panose="020B0604020202020204" pitchFamily="34" charset="0"/>
              <a:buChar char="•"/>
            </a:pPr>
            <a:r>
              <a:rPr lang="en-GB" sz="1350" dirty="0"/>
              <a:t>Chronic mouth breathing</a:t>
            </a:r>
          </a:p>
          <a:p>
            <a:pPr marL="214313" indent="-214313">
              <a:buFont typeface="Arial" panose="020B0604020202020204" pitchFamily="34" charset="0"/>
              <a:buChar char="•"/>
            </a:pPr>
            <a:r>
              <a:rPr lang="en-GB" sz="1350" dirty="0"/>
              <a:t>Allergic shiners</a:t>
            </a:r>
          </a:p>
          <a:p>
            <a:pPr marL="214313" indent="-214313">
              <a:buFont typeface="Arial" panose="020B0604020202020204" pitchFamily="34" charset="0"/>
              <a:buChar char="•"/>
            </a:pPr>
            <a:r>
              <a:rPr lang="en-GB" sz="1350" dirty="0">
                <a:solidFill>
                  <a:srgbClr val="FF0000"/>
                </a:solidFill>
              </a:rPr>
              <a:t>Depressed nasal bridge – red flag</a:t>
            </a:r>
          </a:p>
          <a:p>
            <a:pPr marL="214313" indent="-214313">
              <a:buFont typeface="Arial" panose="020B0604020202020204" pitchFamily="34" charset="0"/>
              <a:buChar char="•"/>
            </a:pPr>
            <a:r>
              <a:rPr lang="en-GB" sz="1350" dirty="0">
                <a:solidFill>
                  <a:srgbClr val="FF0000"/>
                </a:solidFill>
              </a:rPr>
              <a:t>Widened nasal bridge – red flag</a:t>
            </a:r>
          </a:p>
          <a:p>
            <a:pPr marL="214313" indent="-214313">
              <a:buFont typeface="Arial" panose="020B0604020202020204" pitchFamily="34" charset="0"/>
              <a:buChar char="•"/>
            </a:pPr>
            <a:r>
              <a:rPr lang="en-GB" sz="1350" dirty="0">
                <a:solidFill>
                  <a:srgbClr val="FF0000"/>
                </a:solidFill>
              </a:rPr>
              <a:t>Purple nasal tip – red flag</a:t>
            </a:r>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Anterior rhinoscopy</a:t>
            </a:r>
          </a:p>
          <a:p>
            <a:pPr marL="557213" lvl="1" indent="-214313">
              <a:buFont typeface="Arial" panose="020B0604020202020204" pitchFamily="34" charset="0"/>
              <a:buChar char="•"/>
            </a:pPr>
            <a:r>
              <a:rPr lang="en-GB" sz="1350" dirty="0"/>
              <a:t>Pale, hypertrophied nasal </a:t>
            </a:r>
            <a:r>
              <a:rPr lang="en-GB" sz="1350" dirty="0" err="1"/>
              <a:t>turbinates</a:t>
            </a:r>
            <a:endParaRPr lang="en-GB" sz="1350" dirty="0"/>
          </a:p>
          <a:p>
            <a:pPr marL="557213" lvl="1" indent="-214313">
              <a:buFont typeface="Arial" panose="020B0604020202020204" pitchFamily="34" charset="0"/>
              <a:buChar char="•"/>
            </a:pPr>
            <a:r>
              <a:rPr lang="en-GB" sz="1350" dirty="0"/>
              <a:t>Secretions</a:t>
            </a:r>
          </a:p>
          <a:p>
            <a:pPr marL="557213" lvl="1" indent="-214313">
              <a:buFont typeface="Arial" panose="020B0604020202020204" pitchFamily="34" charset="0"/>
              <a:buChar char="•"/>
            </a:pPr>
            <a:r>
              <a:rPr lang="en-GB" sz="1350" dirty="0"/>
              <a:t>Septum position</a:t>
            </a:r>
          </a:p>
          <a:p>
            <a:pPr marL="557213" lvl="1" indent="-214313">
              <a:buFont typeface="Arial" panose="020B0604020202020204" pitchFamily="34" charset="0"/>
              <a:buChar char="•"/>
            </a:pPr>
            <a:r>
              <a:rPr lang="en-GB" sz="1350" dirty="0"/>
              <a:t>Throat examination </a:t>
            </a:r>
          </a:p>
          <a:p>
            <a:pPr marL="557213" lvl="1" indent="-214313">
              <a:buFont typeface="Arial" panose="020B0604020202020204" pitchFamily="34" charset="0"/>
              <a:buChar char="•"/>
            </a:pPr>
            <a:r>
              <a:rPr lang="en-GB" sz="1350" dirty="0">
                <a:solidFill>
                  <a:srgbClr val="FF0000"/>
                </a:solidFill>
              </a:rPr>
              <a:t>Polyps – red flag</a:t>
            </a:r>
          </a:p>
          <a:p>
            <a:pPr marL="557213" lvl="1" indent="-214313">
              <a:buFont typeface="Arial" panose="020B0604020202020204" pitchFamily="34" charset="0"/>
              <a:buChar char="•"/>
            </a:pPr>
            <a:r>
              <a:rPr lang="en-GB" sz="1350" dirty="0">
                <a:solidFill>
                  <a:srgbClr val="FF0000"/>
                </a:solidFill>
              </a:rPr>
              <a:t>Crusting – red flag </a:t>
            </a:r>
          </a:p>
          <a:p>
            <a:pPr lvl="1"/>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p:txBody>
      </p:sp>
    </p:spTree>
    <p:extLst>
      <p:ext uri="{BB962C8B-B14F-4D97-AF65-F5344CB8AC3E}">
        <p14:creationId xmlns:p14="http://schemas.microsoft.com/office/powerpoint/2010/main" val="13412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Allergy focused history</a:t>
            </a:r>
          </a:p>
        </p:txBody>
      </p:sp>
      <p:pic>
        <p:nvPicPr>
          <p:cNvPr id="4" name="Picture 3"/>
          <p:cNvPicPr>
            <a:picLocks noChangeAspect="1"/>
          </p:cNvPicPr>
          <p:nvPr/>
        </p:nvPicPr>
        <p:blipFill>
          <a:blip r:embed="rId2"/>
          <a:stretch>
            <a:fillRect/>
          </a:stretch>
        </p:blipFill>
        <p:spPr>
          <a:xfrm>
            <a:off x="780535" y="1940092"/>
            <a:ext cx="8363465" cy="2673911"/>
          </a:xfrm>
          <a:prstGeom prst="rect">
            <a:avLst/>
          </a:prstGeom>
        </p:spPr>
      </p:pic>
      <p:sp>
        <p:nvSpPr>
          <p:cNvPr id="5" name="TextBox 4"/>
          <p:cNvSpPr txBox="1"/>
          <p:nvPr/>
        </p:nvSpPr>
        <p:spPr>
          <a:xfrm>
            <a:off x="780536" y="4779545"/>
            <a:ext cx="8279243" cy="1546577"/>
          </a:xfrm>
          <a:prstGeom prst="rect">
            <a:avLst/>
          </a:prstGeom>
          <a:noFill/>
        </p:spPr>
        <p:txBody>
          <a:bodyPr wrap="square" rtlCol="0">
            <a:spAutoFit/>
          </a:bodyPr>
          <a:lstStyle/>
          <a:p>
            <a:r>
              <a:rPr lang="en-GB" sz="1350" dirty="0" err="1"/>
              <a:t>BMJErlewyn-Lajeunesse</a:t>
            </a:r>
            <a:endParaRPr lang="en-GB" sz="1350" dirty="0"/>
          </a:p>
          <a:p>
            <a:r>
              <a:rPr lang="en-GB" sz="1350" dirty="0"/>
              <a:t>M, Weir T,</a:t>
            </a:r>
          </a:p>
          <a:p>
            <a:r>
              <a:rPr lang="en-GB" sz="1350" dirty="0"/>
              <a:t>Brown L, et al. Arch</a:t>
            </a:r>
          </a:p>
          <a:p>
            <a:r>
              <a:rPr lang="en-GB" sz="1350" dirty="0"/>
              <a:t>Dis Child </a:t>
            </a:r>
            <a:r>
              <a:rPr lang="en-GB" sz="1350" dirty="0" err="1"/>
              <a:t>Educ</a:t>
            </a:r>
            <a:r>
              <a:rPr lang="en-GB" sz="1350" dirty="0"/>
              <a:t> </a:t>
            </a:r>
            <a:r>
              <a:rPr lang="en-GB" sz="1350" dirty="0" err="1"/>
              <a:t>Pract</a:t>
            </a:r>
            <a:r>
              <a:rPr lang="en-GB" sz="1350" dirty="0"/>
              <a:t> Ed</a:t>
            </a:r>
          </a:p>
          <a:p>
            <a:r>
              <a:rPr lang="en-GB" sz="1350" dirty="0"/>
              <a:t>2019;104:286–291. </a:t>
            </a:r>
          </a:p>
          <a:p>
            <a:r>
              <a:rPr lang="en-GB" sz="1350" dirty="0">
                <a:hlinkClick r:id="rId3"/>
              </a:rPr>
              <a:t>https://ep.bmj.com/content/104/6/286</a:t>
            </a:r>
            <a:r>
              <a:rPr lang="en-GB" sz="1350" dirty="0"/>
              <a:t>  </a:t>
            </a:r>
          </a:p>
          <a:p>
            <a:endParaRPr lang="en-GB" sz="1350" dirty="0"/>
          </a:p>
        </p:txBody>
      </p:sp>
    </p:spTree>
    <p:extLst>
      <p:ext uri="{BB962C8B-B14F-4D97-AF65-F5344CB8AC3E}">
        <p14:creationId xmlns:p14="http://schemas.microsoft.com/office/powerpoint/2010/main" val="3947616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A718-5444-ECC9-6260-087571FB0770}"/>
              </a:ext>
            </a:extLst>
          </p:cNvPr>
          <p:cNvSpPr>
            <a:spLocks noGrp="1"/>
          </p:cNvSpPr>
          <p:nvPr>
            <p:ph type="title"/>
          </p:nvPr>
        </p:nvSpPr>
        <p:spPr/>
        <p:txBody>
          <a:bodyPr/>
          <a:lstStyle/>
          <a:p>
            <a:r>
              <a:rPr lang="en-GB" dirty="0"/>
              <a:t>Assessment  </a:t>
            </a:r>
          </a:p>
        </p:txBody>
      </p:sp>
      <p:sp>
        <p:nvSpPr>
          <p:cNvPr id="3" name="Content Placeholder 2">
            <a:extLst>
              <a:ext uri="{FF2B5EF4-FFF2-40B4-BE49-F238E27FC236}">
                <a16:creationId xmlns:a16="http://schemas.microsoft.com/office/drawing/2014/main" id="{922BC60F-D816-D2B3-FD14-7DFD6F73AE3F}"/>
              </a:ext>
            </a:extLst>
          </p:cNvPr>
          <p:cNvSpPr>
            <a:spLocks noGrp="1"/>
          </p:cNvSpPr>
          <p:nvPr>
            <p:ph idx="1"/>
          </p:nvPr>
        </p:nvSpPr>
        <p:spPr/>
        <p:txBody>
          <a:bodyPr/>
          <a:lstStyle/>
          <a:p>
            <a:r>
              <a:rPr lang="en-GB" dirty="0"/>
              <a:t>Referral to ENT</a:t>
            </a:r>
          </a:p>
          <a:p>
            <a:pPr lvl="1"/>
            <a:r>
              <a:rPr lang="en-GB" dirty="0"/>
              <a:t>Unilateral symptoms</a:t>
            </a:r>
          </a:p>
          <a:p>
            <a:pPr lvl="1"/>
            <a:r>
              <a:rPr lang="en-GB" dirty="0"/>
              <a:t>Blood-stained discharge</a:t>
            </a:r>
          </a:p>
          <a:p>
            <a:pPr lvl="1"/>
            <a:r>
              <a:rPr lang="en-GB" dirty="0"/>
              <a:t>Pain </a:t>
            </a:r>
          </a:p>
          <a:p>
            <a:pPr lvl="1"/>
            <a:r>
              <a:rPr lang="en-GB" dirty="0"/>
              <a:t>Structural abnormalities e.g. septal deviation</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783962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DECAE-F261-BB87-EF67-55D9EB6EB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CCC97F-4DBB-AA86-2999-C463080C639E}"/>
              </a:ext>
            </a:extLst>
          </p:cNvPr>
          <p:cNvSpPr>
            <a:spLocks noGrp="1"/>
          </p:cNvSpPr>
          <p:nvPr>
            <p:ph type="title"/>
          </p:nvPr>
        </p:nvSpPr>
        <p:spPr/>
        <p:txBody>
          <a:bodyPr/>
          <a:lstStyle/>
          <a:p>
            <a:r>
              <a:rPr lang="en-GB" dirty="0"/>
              <a:t>Management </a:t>
            </a:r>
          </a:p>
        </p:txBody>
      </p:sp>
      <p:sp>
        <p:nvSpPr>
          <p:cNvPr id="3" name="Content Placeholder 2">
            <a:extLst>
              <a:ext uri="{FF2B5EF4-FFF2-40B4-BE49-F238E27FC236}">
                <a16:creationId xmlns:a16="http://schemas.microsoft.com/office/drawing/2014/main" id="{05D82788-44C1-03E7-AD44-56417F19FFC8}"/>
              </a:ext>
            </a:extLst>
          </p:cNvPr>
          <p:cNvSpPr>
            <a:spLocks noGrp="1"/>
          </p:cNvSpPr>
          <p:nvPr>
            <p:ph idx="1"/>
          </p:nvPr>
        </p:nvSpPr>
        <p:spPr/>
        <p:txBody>
          <a:bodyPr>
            <a:normAutofit/>
          </a:bodyPr>
          <a:lstStyle/>
          <a:p>
            <a:r>
              <a:rPr lang="en-GB" dirty="0"/>
              <a:t>Nasal washing </a:t>
            </a:r>
            <a:r>
              <a:rPr lang="en-GB" sz="1800" i="1" dirty="0"/>
              <a:t>(Cochrane Database </a:t>
            </a:r>
            <a:r>
              <a:rPr lang="en-GB" sz="1800" i="1" dirty="0" err="1"/>
              <a:t>Syst</a:t>
            </a:r>
            <a:r>
              <a:rPr lang="en-GB" sz="1800" i="1" dirty="0"/>
              <a:t> Rev. 2018 Jun 22;6(6):CD012597.)</a:t>
            </a:r>
          </a:p>
          <a:p>
            <a:r>
              <a:rPr lang="en-GB" dirty="0"/>
              <a:t>Drug therapy</a:t>
            </a:r>
          </a:p>
          <a:p>
            <a:pPr lvl="1"/>
            <a:r>
              <a:rPr lang="en-GB" dirty="0"/>
              <a:t>Non-sedating oral antihistamines (cetirizine, loratadine, desloratadine, fexofenadine)</a:t>
            </a:r>
          </a:p>
          <a:p>
            <a:pPr lvl="1"/>
            <a:r>
              <a:rPr lang="en-GB" dirty="0"/>
              <a:t>Topical nasal steroid sprays (Nasonex, </a:t>
            </a:r>
            <a:r>
              <a:rPr lang="en-GB" dirty="0" err="1"/>
              <a:t>Avamys</a:t>
            </a:r>
            <a:r>
              <a:rPr lang="en-GB" dirty="0"/>
              <a:t>, </a:t>
            </a:r>
            <a:r>
              <a:rPr lang="en-GB" dirty="0" err="1"/>
              <a:t>Dymista</a:t>
            </a:r>
            <a:r>
              <a:rPr lang="en-GB" dirty="0"/>
              <a:t>, </a:t>
            </a:r>
            <a:r>
              <a:rPr lang="en-GB" dirty="0" err="1"/>
              <a:t>Ryaltris</a:t>
            </a:r>
            <a:r>
              <a:rPr lang="en-GB" dirty="0"/>
              <a:t>)</a:t>
            </a:r>
          </a:p>
          <a:p>
            <a:pPr lvl="1"/>
            <a:r>
              <a:rPr lang="en-GB" dirty="0"/>
              <a:t>Antihistamine eye drops (olopatadine, sodium cromoglycate)</a:t>
            </a:r>
          </a:p>
          <a:p>
            <a:pPr lvl="1"/>
            <a:r>
              <a:rPr lang="en-GB" dirty="0"/>
              <a:t>Leukotriene receptor antagonists (montelukast)</a:t>
            </a:r>
          </a:p>
          <a:p>
            <a:pPr lvl="1"/>
            <a:endParaRPr lang="en-GB" dirty="0"/>
          </a:p>
        </p:txBody>
      </p:sp>
    </p:spTree>
    <p:extLst>
      <p:ext uri="{BB962C8B-B14F-4D97-AF65-F5344CB8AC3E}">
        <p14:creationId xmlns:p14="http://schemas.microsoft.com/office/powerpoint/2010/main" val="233284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DFC4-B746-AB37-8AC5-9379DB5E5291}"/>
              </a:ext>
            </a:extLst>
          </p:cNvPr>
          <p:cNvSpPr>
            <a:spLocks noGrp="1"/>
          </p:cNvSpPr>
          <p:nvPr>
            <p:ph type="title"/>
          </p:nvPr>
        </p:nvSpPr>
        <p:spPr>
          <a:xfrm>
            <a:off x="629841" y="1092354"/>
            <a:ext cx="8197288" cy="1200150"/>
          </a:xfrm>
        </p:spPr>
        <p:txBody>
          <a:bodyPr>
            <a:normAutofit/>
          </a:bodyPr>
          <a:lstStyle/>
          <a:p>
            <a:r>
              <a:rPr lang="en-GB" sz="3300" dirty="0"/>
              <a:t>Management</a:t>
            </a:r>
            <a:br>
              <a:rPr lang="en-GB" sz="3300" dirty="0"/>
            </a:br>
            <a:endParaRPr lang="en-GB" sz="3300" dirty="0"/>
          </a:p>
        </p:txBody>
      </p:sp>
      <p:sp>
        <p:nvSpPr>
          <p:cNvPr id="3" name="Picture Placeholder 2">
            <a:extLst>
              <a:ext uri="{FF2B5EF4-FFF2-40B4-BE49-F238E27FC236}">
                <a16:creationId xmlns:a16="http://schemas.microsoft.com/office/drawing/2014/main" id="{C26E43AE-99CC-095D-40A7-CCBEAB28CE18}"/>
              </a:ext>
            </a:extLst>
          </p:cNvPr>
          <p:cNvSpPr>
            <a:spLocks noGrp="1"/>
          </p:cNvSpPr>
          <p:nvPr>
            <p:ph type="pic" idx="1"/>
          </p:nvPr>
        </p:nvSpPr>
        <p:spPr>
          <a:xfrm>
            <a:off x="690952" y="1999497"/>
            <a:ext cx="4629150" cy="3121606"/>
          </a:xfrm>
        </p:spPr>
        <p:txBody>
          <a:bodyPr>
            <a:normAutofit/>
          </a:bodyPr>
          <a:lstStyle/>
          <a:p>
            <a:r>
              <a:rPr lang="en-GB" sz="1800" dirty="0"/>
              <a:t>Intranasal corticosteroids</a:t>
            </a:r>
          </a:p>
          <a:p>
            <a:pPr marL="342900" indent="-342900">
              <a:buFont typeface="Arial" panose="020B0604020202020204" pitchFamily="34" charset="0"/>
              <a:buChar char="•"/>
            </a:pPr>
            <a:r>
              <a:rPr lang="en-GB" sz="1500" dirty="0"/>
              <a:t>Systemic absorption is higher with older compounds </a:t>
            </a:r>
            <a:r>
              <a:rPr lang="en-GB" sz="1350" i="1" dirty="0"/>
              <a:t>(</a:t>
            </a:r>
            <a:r>
              <a:rPr lang="en-GB" sz="1350" i="1" dirty="0" err="1"/>
              <a:t>Derendorf</a:t>
            </a:r>
            <a:r>
              <a:rPr lang="en-GB" sz="1350" i="1" dirty="0"/>
              <a:t>, Allergy 2008: 63: 1292–1300)</a:t>
            </a:r>
          </a:p>
          <a:p>
            <a:pPr marL="342900" indent="-342900">
              <a:buFont typeface="Arial" panose="020B0604020202020204" pitchFamily="34" charset="0"/>
              <a:buChar char="•"/>
            </a:pPr>
            <a:r>
              <a:rPr lang="en-GB" sz="1500" dirty="0"/>
              <a:t>Nasonex – mometasone (&gt;3 </a:t>
            </a:r>
            <a:r>
              <a:rPr lang="en-GB" sz="1500" dirty="0" err="1"/>
              <a:t>yo</a:t>
            </a:r>
            <a:r>
              <a:rPr lang="en-GB" sz="1500" dirty="0"/>
              <a:t>)</a:t>
            </a:r>
          </a:p>
          <a:p>
            <a:pPr marL="342900" indent="-342900">
              <a:buFont typeface="Arial" panose="020B0604020202020204" pitchFamily="34" charset="0"/>
              <a:buChar char="•"/>
            </a:pPr>
            <a:r>
              <a:rPr lang="en-GB" sz="1500" dirty="0" err="1"/>
              <a:t>Avamys</a:t>
            </a:r>
            <a:r>
              <a:rPr lang="en-GB" sz="1500" dirty="0"/>
              <a:t>  - fluticasone (&gt;4 </a:t>
            </a:r>
            <a:r>
              <a:rPr lang="en-GB" sz="1500" dirty="0" err="1"/>
              <a:t>yo</a:t>
            </a:r>
            <a:r>
              <a:rPr lang="en-GB" sz="1500" dirty="0"/>
              <a:t>)</a:t>
            </a:r>
          </a:p>
          <a:p>
            <a:pPr marL="342900" indent="-342900">
              <a:buFont typeface="Arial" panose="020B0604020202020204" pitchFamily="34" charset="0"/>
              <a:buChar char="•"/>
            </a:pPr>
            <a:r>
              <a:rPr lang="en-GB" sz="1500" dirty="0" err="1"/>
              <a:t>Dymista</a:t>
            </a:r>
            <a:r>
              <a:rPr lang="en-GB" sz="1500" dirty="0"/>
              <a:t> – fluticasone and azelastine (&gt;12 </a:t>
            </a:r>
            <a:r>
              <a:rPr lang="en-GB" sz="1500" dirty="0" err="1"/>
              <a:t>yo</a:t>
            </a:r>
            <a:r>
              <a:rPr lang="en-GB" sz="1500" dirty="0"/>
              <a:t>)</a:t>
            </a:r>
          </a:p>
          <a:p>
            <a:pPr marL="342900" indent="-342900">
              <a:buFont typeface="Arial" panose="020B0604020202020204" pitchFamily="34" charset="0"/>
              <a:buChar char="•"/>
            </a:pPr>
            <a:r>
              <a:rPr lang="en-GB" sz="1500" dirty="0" err="1"/>
              <a:t>Ryaltris</a:t>
            </a:r>
            <a:r>
              <a:rPr lang="en-GB" sz="1500" dirty="0"/>
              <a:t> – mometasone and olopatadine (&gt;12 </a:t>
            </a:r>
            <a:r>
              <a:rPr lang="en-GB" sz="1500" dirty="0" err="1"/>
              <a:t>yo</a:t>
            </a:r>
            <a:r>
              <a:rPr lang="en-GB" sz="1500" dirty="0"/>
              <a:t>)</a:t>
            </a:r>
          </a:p>
          <a:p>
            <a:pPr marL="342900" indent="-342900">
              <a:buFont typeface="Arial" panose="020B0604020202020204" pitchFamily="34" charset="0"/>
              <a:buChar char="•"/>
            </a:pPr>
            <a:r>
              <a:rPr lang="en-GB" sz="1500" dirty="0"/>
              <a:t>Correct administration </a:t>
            </a:r>
            <a:r>
              <a:rPr lang="en-GB" sz="1350" i="1" dirty="0"/>
              <a:t>(</a:t>
            </a:r>
            <a:r>
              <a:rPr lang="en-GB" sz="1350" i="1" dirty="0">
                <a:hlinkClick r:id="rId2"/>
              </a:rPr>
              <a:t>https://www.itchysneezywheezy.co.uk/</a:t>
            </a:r>
            <a:r>
              <a:rPr lang="en-GB" sz="1350" i="1" dirty="0"/>
              <a:t>) </a:t>
            </a:r>
            <a:endParaRPr lang="en-GB" sz="1500" i="1" dirty="0"/>
          </a:p>
          <a:p>
            <a:pPr marL="342900" indent="-342900">
              <a:buFont typeface="Arial" panose="020B0604020202020204" pitchFamily="34" charset="0"/>
              <a:buChar char="•"/>
            </a:pPr>
            <a:endParaRPr lang="en-GB" sz="1500" dirty="0"/>
          </a:p>
        </p:txBody>
      </p:sp>
      <p:pic>
        <p:nvPicPr>
          <p:cNvPr id="8" name="Picture 7">
            <a:extLst>
              <a:ext uri="{FF2B5EF4-FFF2-40B4-BE49-F238E27FC236}">
                <a16:creationId xmlns:a16="http://schemas.microsoft.com/office/drawing/2014/main" id="{A6A5209D-6FF5-FE8F-4B9B-5B7595D69A25}"/>
              </a:ext>
            </a:extLst>
          </p:cNvPr>
          <p:cNvPicPr>
            <a:picLocks noChangeAspect="1"/>
          </p:cNvPicPr>
          <p:nvPr/>
        </p:nvPicPr>
        <p:blipFill>
          <a:blip r:embed="rId3"/>
          <a:stretch>
            <a:fillRect/>
          </a:stretch>
        </p:blipFill>
        <p:spPr>
          <a:xfrm>
            <a:off x="5383079" y="1092354"/>
            <a:ext cx="3635896" cy="2831151"/>
          </a:xfrm>
          <a:prstGeom prst="rect">
            <a:avLst/>
          </a:prstGeom>
        </p:spPr>
      </p:pic>
      <p:pic>
        <p:nvPicPr>
          <p:cNvPr id="9" name="Picture 8">
            <a:extLst>
              <a:ext uri="{FF2B5EF4-FFF2-40B4-BE49-F238E27FC236}">
                <a16:creationId xmlns:a16="http://schemas.microsoft.com/office/drawing/2014/main" id="{39A17B5F-07F5-D86F-3C12-55158B79BA4C}"/>
              </a:ext>
            </a:extLst>
          </p:cNvPr>
          <p:cNvPicPr>
            <a:picLocks noChangeAspect="1"/>
          </p:cNvPicPr>
          <p:nvPr/>
        </p:nvPicPr>
        <p:blipFill>
          <a:blip r:embed="rId4"/>
          <a:stretch>
            <a:fillRect/>
          </a:stretch>
        </p:blipFill>
        <p:spPr>
          <a:xfrm>
            <a:off x="5652120" y="4273375"/>
            <a:ext cx="2958173" cy="2246019"/>
          </a:xfrm>
          <a:prstGeom prst="rect">
            <a:avLst/>
          </a:prstGeom>
        </p:spPr>
      </p:pic>
    </p:spTree>
    <p:extLst>
      <p:ext uri="{BB962C8B-B14F-4D97-AF65-F5344CB8AC3E}">
        <p14:creationId xmlns:p14="http://schemas.microsoft.com/office/powerpoint/2010/main" val="295018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4269-9836-F2E2-7DF6-1D1B8F6E4B9D}"/>
              </a:ext>
            </a:extLst>
          </p:cNvPr>
          <p:cNvSpPr>
            <a:spLocks noGrp="1"/>
          </p:cNvSpPr>
          <p:nvPr>
            <p:ph type="title"/>
          </p:nvPr>
        </p:nvSpPr>
        <p:spPr/>
        <p:txBody>
          <a:bodyPr/>
          <a:lstStyle/>
          <a:p>
            <a:r>
              <a:rPr lang="en-GB" dirty="0"/>
              <a:t>Management</a:t>
            </a:r>
          </a:p>
        </p:txBody>
      </p:sp>
      <p:pic>
        <p:nvPicPr>
          <p:cNvPr id="5" name="Content Placeholder 4">
            <a:extLst>
              <a:ext uri="{FF2B5EF4-FFF2-40B4-BE49-F238E27FC236}">
                <a16:creationId xmlns:a16="http://schemas.microsoft.com/office/drawing/2014/main" id="{257C2DBB-5F5B-B6D2-48A2-E665BE6729BB}"/>
              </a:ext>
            </a:extLst>
          </p:cNvPr>
          <p:cNvPicPr>
            <a:picLocks noGrp="1" noChangeAspect="1"/>
          </p:cNvPicPr>
          <p:nvPr>
            <p:ph idx="1"/>
          </p:nvPr>
        </p:nvPicPr>
        <p:blipFill>
          <a:blip r:embed="rId2"/>
          <a:stretch>
            <a:fillRect/>
          </a:stretch>
        </p:blipFill>
        <p:spPr>
          <a:xfrm>
            <a:off x="628650" y="2058911"/>
            <a:ext cx="4453461" cy="3263504"/>
          </a:xfrm>
        </p:spPr>
      </p:pic>
      <p:sp>
        <p:nvSpPr>
          <p:cNvPr id="7" name="TextBox 6">
            <a:extLst>
              <a:ext uri="{FF2B5EF4-FFF2-40B4-BE49-F238E27FC236}">
                <a16:creationId xmlns:a16="http://schemas.microsoft.com/office/drawing/2014/main" id="{0B9FDCF1-3B7D-C6EF-9F5D-D03015810FFB}"/>
              </a:ext>
            </a:extLst>
          </p:cNvPr>
          <p:cNvSpPr txBox="1"/>
          <p:nvPr/>
        </p:nvSpPr>
        <p:spPr>
          <a:xfrm>
            <a:off x="5221586" y="3205915"/>
            <a:ext cx="3843196" cy="507831"/>
          </a:xfrm>
          <a:prstGeom prst="rect">
            <a:avLst/>
          </a:prstGeom>
          <a:noFill/>
        </p:spPr>
        <p:txBody>
          <a:bodyPr wrap="square">
            <a:spAutoFit/>
          </a:bodyPr>
          <a:lstStyle/>
          <a:p>
            <a:r>
              <a:rPr lang="en-GB" sz="1350" dirty="0">
                <a:hlinkClick r:id="rId3"/>
              </a:rPr>
              <a:t>Allergy Care Pathway Itchy Sneezy Wheezy Project - Rhinitis Videos</a:t>
            </a:r>
            <a:endParaRPr lang="en-GB" sz="1350" dirty="0"/>
          </a:p>
        </p:txBody>
      </p:sp>
    </p:spTree>
    <p:extLst>
      <p:ext uri="{BB962C8B-B14F-4D97-AF65-F5344CB8AC3E}">
        <p14:creationId xmlns:p14="http://schemas.microsoft.com/office/powerpoint/2010/main" val="38703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B15F9-FB27-0231-88A6-5CA5B6593CD2}"/>
              </a:ext>
            </a:extLst>
          </p:cNvPr>
          <p:cNvSpPr>
            <a:spLocks noGrp="1"/>
          </p:cNvSpPr>
          <p:nvPr>
            <p:ph type="title"/>
          </p:nvPr>
        </p:nvSpPr>
        <p:spPr>
          <a:xfrm>
            <a:off x="3410163" y="906235"/>
            <a:ext cx="2323674" cy="594827"/>
          </a:xfrm>
        </p:spPr>
        <p:txBody>
          <a:bodyPr/>
          <a:lstStyle/>
          <a:p>
            <a:r>
              <a:rPr lang="en-GB" dirty="0"/>
              <a:t>Allergic rhinitis</a:t>
            </a:r>
          </a:p>
        </p:txBody>
      </p:sp>
      <p:pic>
        <p:nvPicPr>
          <p:cNvPr id="10" name="Content Placeholder 9">
            <a:extLst>
              <a:ext uri="{FF2B5EF4-FFF2-40B4-BE49-F238E27FC236}">
                <a16:creationId xmlns:a16="http://schemas.microsoft.com/office/drawing/2014/main" id="{6BEDF16D-93D7-37E9-D369-651104ABA4D8}"/>
              </a:ext>
            </a:extLst>
          </p:cNvPr>
          <p:cNvPicPr>
            <a:picLocks noGrp="1" noChangeAspect="1"/>
          </p:cNvPicPr>
          <p:nvPr>
            <p:ph idx="1"/>
          </p:nvPr>
        </p:nvPicPr>
        <p:blipFill>
          <a:blip r:embed="rId3"/>
          <a:stretch>
            <a:fillRect/>
          </a:stretch>
        </p:blipFill>
        <p:spPr>
          <a:xfrm>
            <a:off x="653131" y="1501062"/>
            <a:ext cx="7837739" cy="4203304"/>
          </a:xfrm>
        </p:spPr>
      </p:pic>
    </p:spTree>
    <p:extLst>
      <p:ext uri="{BB962C8B-B14F-4D97-AF65-F5344CB8AC3E}">
        <p14:creationId xmlns:p14="http://schemas.microsoft.com/office/powerpoint/2010/main" val="855276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3E30-072A-4C73-76D4-8BC3709206BB}"/>
              </a:ext>
            </a:extLst>
          </p:cNvPr>
          <p:cNvSpPr>
            <a:spLocks noGrp="1"/>
          </p:cNvSpPr>
          <p:nvPr>
            <p:ph type="title"/>
          </p:nvPr>
        </p:nvSpPr>
        <p:spPr/>
        <p:txBody>
          <a:bodyPr/>
          <a:lstStyle/>
          <a:p>
            <a:r>
              <a:rPr lang="en-GB" dirty="0"/>
              <a:t>Immunotherapy</a:t>
            </a:r>
          </a:p>
        </p:txBody>
      </p:sp>
      <p:sp>
        <p:nvSpPr>
          <p:cNvPr id="3" name="Content Placeholder 2">
            <a:extLst>
              <a:ext uri="{FF2B5EF4-FFF2-40B4-BE49-F238E27FC236}">
                <a16:creationId xmlns:a16="http://schemas.microsoft.com/office/drawing/2014/main" id="{BB1A94D0-BA3B-667E-51E9-71BCBEFCB9A7}"/>
              </a:ext>
            </a:extLst>
          </p:cNvPr>
          <p:cNvSpPr>
            <a:spLocks noGrp="1"/>
          </p:cNvSpPr>
          <p:nvPr>
            <p:ph sz="half" idx="1"/>
          </p:nvPr>
        </p:nvSpPr>
        <p:spPr>
          <a:xfrm>
            <a:off x="628650" y="1628800"/>
            <a:ext cx="8055887" cy="4464496"/>
          </a:xfrm>
        </p:spPr>
        <p:txBody>
          <a:bodyPr>
            <a:normAutofit/>
          </a:bodyPr>
          <a:lstStyle/>
          <a:p>
            <a:r>
              <a:rPr lang="en-GB" sz="2400" dirty="0"/>
              <a:t>Treatment for children with the persistence of symptoms despite appropriate medications - BSACI (2017) and ARIA (2019)</a:t>
            </a:r>
          </a:p>
          <a:p>
            <a:r>
              <a:rPr lang="en-GB" sz="2400" dirty="0"/>
              <a:t>Moderate/severe symptoms</a:t>
            </a:r>
          </a:p>
          <a:p>
            <a:r>
              <a:rPr lang="en-GB" sz="2400" dirty="0"/>
              <a:t>It is the only treatment which can alter the course of allergic rhinitis, with long-term remission after discontinuation</a:t>
            </a:r>
          </a:p>
          <a:p>
            <a:r>
              <a:rPr lang="en-GB" sz="2400" dirty="0"/>
              <a:t>Refer to local allergy service (BSACI Find a clinic </a:t>
            </a:r>
            <a:r>
              <a:rPr lang="en-GB" sz="2400" dirty="0">
                <a:hlinkClick r:id="rId2"/>
              </a:rPr>
              <a:t>https://www.bsaci.org/public-information/find-a-clinic/</a:t>
            </a:r>
            <a:r>
              <a:rPr lang="en-GB" sz="2400" dirty="0"/>
              <a:t>)</a:t>
            </a:r>
          </a:p>
          <a:p>
            <a:r>
              <a:rPr lang="en-GB" sz="2400" dirty="0"/>
              <a:t>Grazax/</a:t>
            </a:r>
            <a:r>
              <a:rPr lang="en-GB" sz="2400" dirty="0" err="1"/>
              <a:t>Acarizax</a:t>
            </a:r>
            <a:endParaRPr lang="en-GB" sz="2400" dirty="0"/>
          </a:p>
          <a:p>
            <a:endParaRPr lang="en-GB" dirty="0"/>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3625196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09BBC-5241-2BDB-FF80-3C97971E5034}"/>
              </a:ext>
            </a:extLst>
          </p:cNvPr>
          <p:cNvSpPr>
            <a:spLocks noGrp="1"/>
          </p:cNvSpPr>
          <p:nvPr>
            <p:ph type="title"/>
          </p:nvPr>
        </p:nvSpPr>
        <p:spPr/>
        <p:txBody>
          <a:bodyPr/>
          <a:lstStyle/>
          <a:p>
            <a:r>
              <a:rPr lang="en-GB" dirty="0"/>
              <a:t>Referral - detail</a:t>
            </a:r>
          </a:p>
        </p:txBody>
      </p:sp>
      <p:sp>
        <p:nvSpPr>
          <p:cNvPr id="3" name="Content Placeholder 2">
            <a:extLst>
              <a:ext uri="{FF2B5EF4-FFF2-40B4-BE49-F238E27FC236}">
                <a16:creationId xmlns:a16="http://schemas.microsoft.com/office/drawing/2014/main" id="{D7C7D13C-218C-31AF-F8F0-AAD7783A5613}"/>
              </a:ext>
            </a:extLst>
          </p:cNvPr>
          <p:cNvSpPr>
            <a:spLocks noGrp="1"/>
          </p:cNvSpPr>
          <p:nvPr>
            <p:ph idx="1"/>
          </p:nvPr>
        </p:nvSpPr>
        <p:spPr/>
        <p:txBody>
          <a:bodyPr/>
          <a:lstStyle/>
          <a:p>
            <a:r>
              <a:rPr lang="en-GB" dirty="0">
                <a:solidFill>
                  <a:srgbClr val="FF0000"/>
                </a:solidFill>
              </a:rPr>
              <a:t>S</a:t>
            </a:r>
            <a:r>
              <a:rPr lang="en-GB" dirty="0"/>
              <a:t>ituation – Symptoms</a:t>
            </a:r>
          </a:p>
          <a:p>
            <a:r>
              <a:rPr lang="en-GB" dirty="0">
                <a:solidFill>
                  <a:srgbClr val="FF0000"/>
                </a:solidFill>
              </a:rPr>
              <a:t>B</a:t>
            </a:r>
            <a:r>
              <a:rPr lang="en-GB" dirty="0"/>
              <a:t>ackground - Co-morbidities, examination, QoL scores</a:t>
            </a:r>
          </a:p>
          <a:p>
            <a:r>
              <a:rPr lang="en-GB" dirty="0">
                <a:solidFill>
                  <a:srgbClr val="FF0000"/>
                </a:solidFill>
              </a:rPr>
              <a:t>A</a:t>
            </a:r>
            <a:r>
              <a:rPr lang="en-GB" dirty="0"/>
              <a:t>ction – investigations (</a:t>
            </a:r>
            <a:r>
              <a:rPr lang="en-GB" dirty="0" err="1"/>
              <a:t>spIgE</a:t>
            </a:r>
            <a:r>
              <a:rPr lang="en-GB" dirty="0"/>
              <a:t>), treatments past and present</a:t>
            </a:r>
          </a:p>
          <a:p>
            <a:r>
              <a:rPr lang="en-GB" dirty="0">
                <a:solidFill>
                  <a:srgbClr val="FF0000"/>
                </a:solidFill>
              </a:rPr>
              <a:t>R</a:t>
            </a:r>
            <a:r>
              <a:rPr lang="en-GB" dirty="0"/>
              <a:t>ecommendation – immunotherapy</a:t>
            </a:r>
          </a:p>
          <a:p>
            <a:pPr marL="0" indent="0">
              <a:buNone/>
            </a:pPr>
            <a:endParaRPr lang="en-GB" dirty="0"/>
          </a:p>
          <a:p>
            <a:endParaRPr lang="en-GB" dirty="0"/>
          </a:p>
        </p:txBody>
      </p:sp>
    </p:spTree>
    <p:extLst>
      <p:ext uri="{BB962C8B-B14F-4D97-AF65-F5344CB8AC3E}">
        <p14:creationId xmlns:p14="http://schemas.microsoft.com/office/powerpoint/2010/main" val="3689145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9767-E365-88AA-157D-3FB15DF41A44}"/>
              </a:ext>
            </a:extLst>
          </p:cNvPr>
          <p:cNvSpPr>
            <a:spLocks noGrp="1"/>
          </p:cNvSpPr>
          <p:nvPr>
            <p:ph type="title"/>
          </p:nvPr>
        </p:nvSpPr>
        <p:spPr/>
        <p:txBody>
          <a:bodyPr/>
          <a:lstStyle/>
          <a:p>
            <a:r>
              <a:rPr lang="en-GB" dirty="0"/>
              <a:t>Referrals to allergy clinic</a:t>
            </a:r>
          </a:p>
        </p:txBody>
      </p:sp>
      <p:sp>
        <p:nvSpPr>
          <p:cNvPr id="3" name="Content Placeholder 2">
            <a:extLst>
              <a:ext uri="{FF2B5EF4-FFF2-40B4-BE49-F238E27FC236}">
                <a16:creationId xmlns:a16="http://schemas.microsoft.com/office/drawing/2014/main" id="{A45157A4-C73F-91F8-5F64-CEEA02D42C9B}"/>
              </a:ext>
            </a:extLst>
          </p:cNvPr>
          <p:cNvSpPr>
            <a:spLocks noGrp="1"/>
          </p:cNvSpPr>
          <p:nvPr>
            <p:ph idx="1"/>
          </p:nvPr>
        </p:nvSpPr>
        <p:spPr/>
        <p:txBody>
          <a:bodyPr>
            <a:normAutofit/>
          </a:bodyPr>
          <a:lstStyle/>
          <a:p>
            <a:r>
              <a:rPr lang="en-GB" dirty="0"/>
              <a:t>Anaphylaxis</a:t>
            </a:r>
          </a:p>
          <a:p>
            <a:r>
              <a:rPr lang="en-GB" dirty="0"/>
              <a:t>IgE food allergies </a:t>
            </a:r>
          </a:p>
          <a:p>
            <a:r>
              <a:rPr lang="en-GB" dirty="0"/>
              <a:t>FPIES</a:t>
            </a:r>
          </a:p>
          <a:p>
            <a:r>
              <a:rPr lang="en-GB" dirty="0"/>
              <a:t>Chronic Spontaneous Urticaria/angioedema</a:t>
            </a:r>
          </a:p>
          <a:p>
            <a:r>
              <a:rPr lang="en-GB" dirty="0"/>
              <a:t>Venom allergy</a:t>
            </a:r>
          </a:p>
          <a:p>
            <a:r>
              <a:rPr lang="en-GB" dirty="0"/>
              <a:t>Allergic rhinitis unresponsive to standard medical treatment (sublingual immunotherapy grass and house dust mite)</a:t>
            </a:r>
          </a:p>
          <a:p>
            <a:endParaRPr lang="en-GB" dirty="0"/>
          </a:p>
          <a:p>
            <a:r>
              <a:rPr lang="en-GB" dirty="0"/>
              <a:t>If in doubt send A&amp;G</a:t>
            </a:r>
          </a:p>
          <a:p>
            <a:endParaRPr lang="en-GB" dirty="0"/>
          </a:p>
          <a:p>
            <a:endParaRPr lang="en-GB" dirty="0"/>
          </a:p>
        </p:txBody>
      </p:sp>
    </p:spTree>
    <p:extLst>
      <p:ext uri="{BB962C8B-B14F-4D97-AF65-F5344CB8AC3E}">
        <p14:creationId xmlns:p14="http://schemas.microsoft.com/office/powerpoint/2010/main" val="92721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Allergy focused history</a:t>
            </a:r>
          </a:p>
        </p:txBody>
      </p:sp>
      <p:sp>
        <p:nvSpPr>
          <p:cNvPr id="3" name="Content Placeholder 2"/>
          <p:cNvSpPr>
            <a:spLocks noGrp="1"/>
          </p:cNvSpPr>
          <p:nvPr>
            <p:ph idx="1"/>
          </p:nvPr>
        </p:nvSpPr>
        <p:spPr>
          <a:xfrm>
            <a:off x="1331640" y="1494820"/>
            <a:ext cx="5000624" cy="5328591"/>
          </a:xfrm>
        </p:spPr>
        <p:txBody>
          <a:bodyPr>
            <a:normAutofit fontScale="92500" lnSpcReduction="10000"/>
          </a:bodyPr>
          <a:lstStyle/>
          <a:p>
            <a:pPr marL="0" indent="0">
              <a:buNone/>
            </a:pPr>
            <a:r>
              <a:rPr lang="en-GB" i="1" dirty="0">
                <a:solidFill>
                  <a:srgbClr val="FF0000"/>
                </a:solidFill>
              </a:rPr>
              <a:t>Exposure</a:t>
            </a:r>
            <a:r>
              <a:rPr lang="en-GB" dirty="0"/>
              <a:t> </a:t>
            </a:r>
          </a:p>
          <a:p>
            <a:pPr marL="0" indent="0">
              <a:buNone/>
            </a:pPr>
            <a:endParaRPr lang="en-GB" dirty="0"/>
          </a:p>
          <a:p>
            <a:pPr marL="0" indent="0">
              <a:buNone/>
            </a:pPr>
            <a:r>
              <a:rPr lang="en-GB" i="1" dirty="0">
                <a:solidFill>
                  <a:srgbClr val="FF0000"/>
                </a:solidFill>
              </a:rPr>
              <a:t>Allergen</a:t>
            </a:r>
          </a:p>
          <a:p>
            <a:pPr marL="0" indent="0">
              <a:buNone/>
            </a:pPr>
            <a:endParaRPr lang="en-GB" dirty="0"/>
          </a:p>
          <a:p>
            <a:pPr marL="0" indent="0">
              <a:buNone/>
            </a:pPr>
            <a:r>
              <a:rPr lang="en-GB" i="1" dirty="0">
                <a:solidFill>
                  <a:srgbClr val="FF0000"/>
                </a:solidFill>
              </a:rPr>
              <a:t>Timing</a:t>
            </a:r>
          </a:p>
          <a:p>
            <a:pPr marL="0" indent="0">
              <a:buNone/>
            </a:pPr>
            <a:endParaRPr lang="en-GB" dirty="0"/>
          </a:p>
          <a:p>
            <a:pPr marL="0" indent="0">
              <a:buNone/>
            </a:pPr>
            <a:r>
              <a:rPr lang="en-GB" i="1" dirty="0">
                <a:solidFill>
                  <a:srgbClr val="FF0000"/>
                </a:solidFill>
              </a:rPr>
              <a:t>Environment</a:t>
            </a:r>
          </a:p>
          <a:p>
            <a:pPr marL="0" indent="0">
              <a:buNone/>
            </a:pPr>
            <a:r>
              <a:rPr lang="en-GB" dirty="0"/>
              <a:t> </a:t>
            </a:r>
          </a:p>
          <a:p>
            <a:pPr marL="0" indent="0">
              <a:buNone/>
            </a:pPr>
            <a:r>
              <a:rPr lang="en-GB" i="1" dirty="0">
                <a:solidFill>
                  <a:srgbClr val="FF0000"/>
                </a:solidFill>
              </a:rPr>
              <a:t>Reproducible</a:t>
            </a:r>
            <a:r>
              <a:rPr lang="en-GB" dirty="0"/>
              <a:t> </a:t>
            </a:r>
          </a:p>
          <a:p>
            <a:pPr marL="0" indent="0">
              <a:buNone/>
            </a:pPr>
            <a:endParaRPr lang="en-GB" dirty="0"/>
          </a:p>
          <a:p>
            <a:pPr marL="0" indent="0">
              <a:buNone/>
            </a:pPr>
            <a:r>
              <a:rPr lang="en-GB" i="1" dirty="0">
                <a:solidFill>
                  <a:srgbClr val="FF0000"/>
                </a:solidFill>
              </a:rPr>
              <a:t>Symptoms</a:t>
            </a:r>
            <a:endParaRPr lang="en-GB" dirty="0"/>
          </a:p>
          <a:p>
            <a:pPr marL="0" indent="0">
              <a:buNone/>
            </a:pPr>
            <a:endParaRPr lang="en-GB" dirty="0">
              <a:solidFill>
                <a:srgbClr val="FF0000"/>
              </a:solidFill>
            </a:endParaRPr>
          </a:p>
          <a:p>
            <a:pPr marL="0" indent="0">
              <a:buNone/>
            </a:pPr>
            <a:r>
              <a:rPr lang="en-GB" sz="1800" dirty="0">
                <a:solidFill>
                  <a:srgbClr val="FF0000"/>
                </a:solidFill>
              </a:rPr>
              <a:t>Past medical history of atopy</a:t>
            </a:r>
          </a:p>
          <a:p>
            <a:pPr marL="0" indent="0">
              <a:buNone/>
            </a:pPr>
            <a:r>
              <a:rPr lang="en-GB" sz="1800" dirty="0">
                <a:solidFill>
                  <a:srgbClr val="FF0000"/>
                </a:solidFill>
              </a:rPr>
              <a:t>Family history of atopy</a:t>
            </a:r>
          </a:p>
        </p:txBody>
      </p:sp>
      <p:sp>
        <p:nvSpPr>
          <p:cNvPr id="13" name="Content Placeholder 2">
            <a:extLst>
              <a:ext uri="{FF2B5EF4-FFF2-40B4-BE49-F238E27FC236}">
                <a16:creationId xmlns:a16="http://schemas.microsoft.com/office/drawing/2014/main" id="{CBFB57A5-8C1A-D4A1-B0EE-52F04B9AB0A9}"/>
              </a:ext>
            </a:extLst>
          </p:cNvPr>
          <p:cNvSpPr txBox="1">
            <a:spLocks/>
          </p:cNvSpPr>
          <p:nvPr/>
        </p:nvSpPr>
        <p:spPr>
          <a:xfrm>
            <a:off x="1325466" y="1494820"/>
            <a:ext cx="720080" cy="4099447"/>
          </a:xfrm>
          <a:prstGeom prst="rect">
            <a:avLst/>
          </a:prstGeom>
          <a:effectLst>
            <a:outerShdw blurRad="50800" dist="38100" dir="5400000" algn="t" rotWithShape="0">
              <a:prstClr val="black">
                <a:alpha val="40000"/>
              </a:prstClr>
            </a:outerShdw>
          </a:effectLst>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i="1" dirty="0">
                <a:solidFill>
                  <a:srgbClr val="00B050"/>
                </a:solidFill>
              </a:rPr>
              <a:t>E</a:t>
            </a:r>
            <a:endParaRPr lang="en-GB" dirty="0">
              <a:solidFill>
                <a:srgbClr val="00B050"/>
              </a:solidFill>
            </a:endParaRP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A</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T</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E</a:t>
            </a:r>
            <a:r>
              <a:rPr lang="en-GB" dirty="0">
                <a:solidFill>
                  <a:srgbClr val="00B050"/>
                </a:solidFill>
              </a:rPr>
              <a:t> </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R</a:t>
            </a:r>
            <a:r>
              <a:rPr lang="en-GB" dirty="0">
                <a:solidFill>
                  <a:srgbClr val="00B050"/>
                </a:solidFill>
              </a:rPr>
              <a:t> </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S</a:t>
            </a:r>
          </a:p>
        </p:txBody>
      </p:sp>
    </p:spTree>
    <p:extLst>
      <p:ext uri="{BB962C8B-B14F-4D97-AF65-F5344CB8AC3E}">
        <p14:creationId xmlns:p14="http://schemas.microsoft.com/office/powerpoint/2010/main" val="107944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C947-2529-FF3F-09AF-0B7065C17109}"/>
              </a:ext>
            </a:extLst>
          </p:cNvPr>
          <p:cNvSpPr>
            <a:spLocks noGrp="1"/>
          </p:cNvSpPr>
          <p:nvPr>
            <p:ph type="title"/>
          </p:nvPr>
        </p:nvSpPr>
        <p:spPr/>
        <p:txBody>
          <a:bodyPr/>
          <a:lstStyle/>
          <a:p>
            <a:r>
              <a:rPr lang="en-GB" dirty="0" err="1"/>
              <a:t>IgE</a:t>
            </a:r>
            <a:r>
              <a:rPr lang="en-GB" dirty="0"/>
              <a:t> mediated</a:t>
            </a:r>
          </a:p>
        </p:txBody>
      </p:sp>
      <p:sp>
        <p:nvSpPr>
          <p:cNvPr id="4" name="Content Placeholder 2">
            <a:extLst>
              <a:ext uri="{FF2B5EF4-FFF2-40B4-BE49-F238E27FC236}">
                <a16:creationId xmlns:a16="http://schemas.microsoft.com/office/drawing/2014/main" id="{E95A1F41-EE7D-E128-0BA0-928FBE2D7834}"/>
              </a:ext>
            </a:extLst>
          </p:cNvPr>
          <p:cNvSpPr txBox="1">
            <a:spLocks noGrp="1"/>
          </p:cNvSpPr>
          <p:nvPr>
            <p:ph idx="1"/>
          </p:nvPr>
        </p:nvSpPr>
        <p:spPr>
          <a:xfrm>
            <a:off x="457200" y="1600200"/>
            <a:ext cx="8229600" cy="4876800"/>
          </a:xfrm>
          <a:prstGeom prst="rect">
            <a:avLst/>
          </a:prstGeom>
          <a:effectLst/>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i="1" dirty="0">
                <a:solidFill>
                  <a:srgbClr val="00B050"/>
                </a:solidFill>
              </a:rPr>
              <a:t>E  - 	</a:t>
            </a:r>
            <a:r>
              <a:rPr lang="en-GB" i="1" dirty="0"/>
              <a:t>eating, or occasionally by skin contact, or rarely inhaled </a:t>
            </a:r>
            <a:endParaRPr lang="en-GB" dirty="0"/>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A – 	</a:t>
            </a:r>
            <a:r>
              <a:rPr lang="en-GB" i="1" dirty="0"/>
              <a:t>milk, egg, peanut, tree nut, sesame seed most common</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T – 	</a:t>
            </a:r>
            <a:r>
              <a:rPr lang="en-GB" i="1" dirty="0"/>
              <a:t>symptoms occur within 1 hour of ingestion, during weaning or at first 	known exposure</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E</a:t>
            </a:r>
            <a:r>
              <a:rPr lang="en-GB" dirty="0">
                <a:solidFill>
                  <a:srgbClr val="00B050"/>
                </a:solidFill>
              </a:rPr>
              <a:t> - 	</a:t>
            </a:r>
            <a:r>
              <a:rPr lang="en-GB" dirty="0"/>
              <a:t>allergen is new part of diet</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R</a:t>
            </a:r>
            <a:r>
              <a:rPr lang="en-GB" dirty="0">
                <a:solidFill>
                  <a:srgbClr val="00B050"/>
                </a:solidFill>
              </a:rPr>
              <a:t>  - 	</a:t>
            </a:r>
            <a:r>
              <a:rPr lang="en-GB" dirty="0"/>
              <a:t>always has symptoms with exposure, “gap” in regular consumption	</a:t>
            </a:r>
          </a:p>
          <a:p>
            <a:pPr marL="0" indent="0">
              <a:buFont typeface="Arial" pitchFamily="34" charset="0"/>
              <a:buNone/>
            </a:pPr>
            <a:endParaRPr lang="en-GB" dirty="0">
              <a:solidFill>
                <a:srgbClr val="00B050"/>
              </a:solidFill>
            </a:endParaRPr>
          </a:p>
          <a:p>
            <a:pPr marL="0" indent="0">
              <a:buNone/>
            </a:pPr>
            <a:r>
              <a:rPr lang="en-GB" i="1" dirty="0">
                <a:solidFill>
                  <a:srgbClr val="00B050"/>
                </a:solidFill>
              </a:rPr>
              <a:t>S – 	</a:t>
            </a:r>
            <a:r>
              <a:rPr lang="en-GB" i="1" dirty="0"/>
              <a:t>skin – urticaria, angioedema</a:t>
            </a:r>
          </a:p>
          <a:p>
            <a:pPr marL="0" indent="0">
              <a:buFont typeface="Arial" pitchFamily="34" charset="0"/>
              <a:buNone/>
            </a:pPr>
            <a:r>
              <a:rPr lang="en-GB" i="1" dirty="0"/>
              <a:t>	gut – vomiting and abdominal pain, diarrhoea</a:t>
            </a:r>
          </a:p>
          <a:p>
            <a:pPr marL="0" indent="0">
              <a:buFont typeface="Arial" pitchFamily="34" charset="0"/>
              <a:buNone/>
            </a:pPr>
            <a:r>
              <a:rPr lang="en-GB" i="1" dirty="0"/>
              <a:t>	respiratory – acute onset cough, wheeze, stridor, clear rhinorrhoea</a:t>
            </a:r>
          </a:p>
          <a:p>
            <a:pPr marL="0" indent="0">
              <a:buFont typeface="Arial" pitchFamily="34" charset="0"/>
              <a:buNone/>
            </a:pPr>
            <a:r>
              <a:rPr lang="en-GB" i="1" dirty="0"/>
              <a:t>	neurological – sleepiness, impending doom, anxiety</a:t>
            </a:r>
          </a:p>
          <a:p>
            <a:pPr marL="0" indent="0">
              <a:buFont typeface="Arial" pitchFamily="34" charset="0"/>
              <a:buNone/>
            </a:pPr>
            <a:r>
              <a:rPr lang="en-GB" i="1" dirty="0"/>
              <a:t>	cardiovascular – collapse, shock</a:t>
            </a:r>
          </a:p>
          <a:p>
            <a:pPr marL="0" indent="0">
              <a:buFont typeface="Arial" pitchFamily="34" charset="0"/>
              <a:buNone/>
            </a:pPr>
            <a:endParaRPr lang="en-GB" i="1" dirty="0">
              <a:solidFill>
                <a:srgbClr val="00B050"/>
              </a:solidFill>
            </a:endParaRPr>
          </a:p>
          <a:p>
            <a:pPr marL="0" indent="0">
              <a:buFont typeface="Arial" pitchFamily="34" charset="0"/>
              <a:buNone/>
            </a:pPr>
            <a:r>
              <a:rPr lang="en-GB" i="1" dirty="0"/>
              <a:t>Red flags - anaphylaxis</a:t>
            </a:r>
          </a:p>
        </p:txBody>
      </p:sp>
    </p:spTree>
    <p:extLst>
      <p:ext uri="{BB962C8B-B14F-4D97-AF65-F5344CB8AC3E}">
        <p14:creationId xmlns:p14="http://schemas.microsoft.com/office/powerpoint/2010/main" val="300677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EC947-2529-FF3F-09AF-0B7065C17109}"/>
              </a:ext>
            </a:extLst>
          </p:cNvPr>
          <p:cNvSpPr>
            <a:spLocks noGrp="1"/>
          </p:cNvSpPr>
          <p:nvPr>
            <p:ph type="title"/>
          </p:nvPr>
        </p:nvSpPr>
        <p:spPr/>
        <p:txBody>
          <a:bodyPr/>
          <a:lstStyle/>
          <a:p>
            <a:r>
              <a:rPr lang="en-GB" dirty="0"/>
              <a:t>Non-</a:t>
            </a:r>
            <a:r>
              <a:rPr lang="en-GB" dirty="0" err="1"/>
              <a:t>IgE</a:t>
            </a:r>
            <a:r>
              <a:rPr lang="en-GB" dirty="0"/>
              <a:t> mediated</a:t>
            </a:r>
          </a:p>
        </p:txBody>
      </p:sp>
      <p:sp>
        <p:nvSpPr>
          <p:cNvPr id="4" name="Content Placeholder 2">
            <a:extLst>
              <a:ext uri="{FF2B5EF4-FFF2-40B4-BE49-F238E27FC236}">
                <a16:creationId xmlns:a16="http://schemas.microsoft.com/office/drawing/2014/main" id="{E95A1F41-EE7D-E128-0BA0-928FBE2D7834}"/>
              </a:ext>
            </a:extLst>
          </p:cNvPr>
          <p:cNvSpPr txBox="1">
            <a:spLocks noGrp="1"/>
          </p:cNvSpPr>
          <p:nvPr>
            <p:ph idx="1"/>
          </p:nvPr>
        </p:nvSpPr>
        <p:spPr>
          <a:xfrm>
            <a:off x="457200" y="1600200"/>
            <a:ext cx="8229600" cy="4876800"/>
          </a:xfrm>
          <a:prstGeom prst="rect">
            <a:avLst/>
          </a:prstGeom>
          <a:effectLst/>
        </p:spPr>
        <p:txBody>
          <a:bodyPr vert="horz" lIns="91440" tIns="45720" rIns="91440" bIns="45720" rtlCol="0">
            <a:normAutofit fontScale="70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GB" i="1" dirty="0">
                <a:solidFill>
                  <a:srgbClr val="00B050"/>
                </a:solidFill>
              </a:rPr>
              <a:t>E  - 	</a:t>
            </a:r>
            <a:r>
              <a:rPr lang="en-GB" i="1" dirty="0"/>
              <a:t>cow’s milk formula fed, or breast fed with regular exposure through 	mother’s 	milk</a:t>
            </a:r>
            <a:endParaRPr lang="en-GB" dirty="0"/>
          </a:p>
          <a:p>
            <a:pPr marL="0" indent="0">
              <a:buFont typeface="Arial" pitchFamily="34" charset="0"/>
              <a:buNone/>
            </a:pPr>
            <a:endParaRPr lang="en-GB" i="1" dirty="0">
              <a:solidFill>
                <a:srgbClr val="00B050"/>
              </a:solidFill>
            </a:endParaRPr>
          </a:p>
          <a:p>
            <a:pPr marL="0" indent="0">
              <a:buFont typeface="Arial" pitchFamily="34" charset="0"/>
              <a:buNone/>
            </a:pPr>
            <a:r>
              <a:rPr lang="en-GB" i="1" dirty="0">
                <a:solidFill>
                  <a:srgbClr val="00B050"/>
                </a:solidFill>
              </a:rPr>
              <a:t>A – 	</a:t>
            </a:r>
            <a:r>
              <a:rPr lang="en-GB" i="1" dirty="0"/>
              <a:t>milk and soya most common</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T – 	</a:t>
            </a:r>
            <a:r>
              <a:rPr lang="en-GB" i="1" dirty="0"/>
              <a:t>symptoms occur 1-24 hours after ingestion, in first year of life, onset can 	be insidious</a:t>
            </a:r>
          </a:p>
          <a:p>
            <a:pPr marL="0" indent="0">
              <a:buFont typeface="Arial" pitchFamily="34" charset="0"/>
              <a:buNone/>
            </a:pPr>
            <a:endParaRPr lang="en-GB" dirty="0"/>
          </a:p>
          <a:p>
            <a:pPr marL="0" indent="0">
              <a:buFont typeface="Arial" pitchFamily="34" charset="0"/>
              <a:buNone/>
            </a:pPr>
            <a:r>
              <a:rPr lang="en-GB" i="1" dirty="0">
                <a:solidFill>
                  <a:srgbClr val="00B050"/>
                </a:solidFill>
              </a:rPr>
              <a:t>E</a:t>
            </a:r>
            <a:r>
              <a:rPr lang="en-GB" dirty="0">
                <a:solidFill>
                  <a:srgbClr val="00B050"/>
                </a:solidFill>
              </a:rPr>
              <a:t> - 	</a:t>
            </a:r>
            <a:r>
              <a:rPr lang="en-GB" dirty="0"/>
              <a:t>allergen is a regular part of the diet or of the mother’s diet if breast fed</a:t>
            </a:r>
          </a:p>
          <a:p>
            <a:pPr marL="0" indent="0">
              <a:buFont typeface="Arial" pitchFamily="34" charset="0"/>
              <a:buNone/>
            </a:pPr>
            <a:endParaRPr lang="en-GB" dirty="0">
              <a:solidFill>
                <a:srgbClr val="00B050"/>
              </a:solidFill>
            </a:endParaRPr>
          </a:p>
          <a:p>
            <a:pPr marL="0" indent="0">
              <a:buFont typeface="Arial" pitchFamily="34" charset="0"/>
              <a:buNone/>
            </a:pPr>
            <a:r>
              <a:rPr lang="en-GB" i="1" dirty="0">
                <a:solidFill>
                  <a:srgbClr val="00B050"/>
                </a:solidFill>
              </a:rPr>
              <a:t>R</a:t>
            </a:r>
            <a:r>
              <a:rPr lang="en-GB" dirty="0">
                <a:solidFill>
                  <a:srgbClr val="00B050"/>
                </a:solidFill>
              </a:rPr>
              <a:t>  - 	</a:t>
            </a:r>
            <a:r>
              <a:rPr lang="en-GB" dirty="0"/>
              <a:t>symptoms may take time to settle on an exclusion diet, 2-14 days, 	symptoms return on reintroduction of allergen within 6 weeks	</a:t>
            </a:r>
          </a:p>
          <a:p>
            <a:pPr marL="0" indent="0">
              <a:buFont typeface="Arial" pitchFamily="34" charset="0"/>
              <a:buNone/>
            </a:pPr>
            <a:endParaRPr lang="en-GB" dirty="0">
              <a:solidFill>
                <a:srgbClr val="00B050"/>
              </a:solidFill>
            </a:endParaRPr>
          </a:p>
          <a:p>
            <a:pPr marL="0" indent="0">
              <a:buNone/>
            </a:pPr>
            <a:r>
              <a:rPr lang="en-GB" i="1" dirty="0">
                <a:solidFill>
                  <a:srgbClr val="00B050"/>
                </a:solidFill>
              </a:rPr>
              <a:t>S – 	</a:t>
            </a:r>
            <a:r>
              <a:rPr lang="en-GB" i="1" dirty="0"/>
              <a:t>skin – eczema</a:t>
            </a:r>
          </a:p>
          <a:p>
            <a:pPr marL="0" indent="0">
              <a:buFont typeface="Arial" pitchFamily="34" charset="0"/>
              <a:buNone/>
            </a:pPr>
            <a:r>
              <a:rPr lang="en-GB" i="1" dirty="0"/>
              <a:t>	gut – vomiting, reflux, dysphagia, food bolus impaction, colic, abdominal 	pain, diarrhoea or constipation, mucous/blood in stools</a:t>
            </a:r>
          </a:p>
          <a:p>
            <a:pPr marL="0" indent="0">
              <a:buFont typeface="Arial" pitchFamily="34" charset="0"/>
              <a:buNone/>
            </a:pPr>
            <a:r>
              <a:rPr lang="en-GB" i="1" dirty="0"/>
              <a:t>	respiratory – chronic catarrh, cough, persistent clear rhinorrhoea</a:t>
            </a:r>
          </a:p>
          <a:p>
            <a:pPr marL="0" indent="0">
              <a:buFont typeface="Arial" pitchFamily="34" charset="0"/>
              <a:buNone/>
            </a:pPr>
            <a:endParaRPr lang="en-GB" i="1" dirty="0">
              <a:solidFill>
                <a:srgbClr val="00B050"/>
              </a:solidFill>
            </a:endParaRPr>
          </a:p>
          <a:p>
            <a:pPr marL="0" indent="0">
              <a:buFont typeface="Arial" pitchFamily="34" charset="0"/>
              <a:buNone/>
            </a:pPr>
            <a:r>
              <a:rPr lang="en-GB" i="1" dirty="0"/>
              <a:t>Red flags – vomiting and diarrhoea leading to shock (FPIES); faltering growth</a:t>
            </a:r>
          </a:p>
        </p:txBody>
      </p:sp>
    </p:spTree>
    <p:extLst>
      <p:ext uri="{BB962C8B-B14F-4D97-AF65-F5344CB8AC3E}">
        <p14:creationId xmlns:p14="http://schemas.microsoft.com/office/powerpoint/2010/main" val="23966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Allergy tests</a:t>
            </a:r>
          </a:p>
        </p:txBody>
      </p:sp>
      <p:sp>
        <p:nvSpPr>
          <p:cNvPr id="3" name="Content Placeholder 2"/>
          <p:cNvSpPr>
            <a:spLocks noGrp="1"/>
          </p:cNvSpPr>
          <p:nvPr>
            <p:ph idx="1"/>
          </p:nvPr>
        </p:nvSpPr>
        <p:spPr/>
        <p:txBody>
          <a:bodyPr>
            <a:normAutofit/>
          </a:bodyPr>
          <a:lstStyle/>
          <a:p>
            <a:r>
              <a:rPr lang="en-GB" dirty="0"/>
              <a:t>IgE food allergy – focused testing based on history</a:t>
            </a:r>
          </a:p>
          <a:p>
            <a:pPr lvl="1"/>
            <a:r>
              <a:rPr lang="en-GB" dirty="0"/>
              <a:t>Serum spIgE (components)</a:t>
            </a:r>
          </a:p>
          <a:p>
            <a:pPr lvl="1"/>
            <a:r>
              <a:rPr lang="en-GB" dirty="0"/>
              <a:t>Skin Prick Test</a:t>
            </a:r>
          </a:p>
          <a:p>
            <a:r>
              <a:rPr lang="en-GB" dirty="0"/>
              <a:t>Non-IgE food allergy</a:t>
            </a:r>
          </a:p>
          <a:p>
            <a:pPr lvl="1"/>
            <a:r>
              <a:rPr lang="en-GB" b="1" dirty="0"/>
              <a:t>No blood test</a:t>
            </a:r>
          </a:p>
          <a:p>
            <a:r>
              <a:rPr lang="en-GB" dirty="0"/>
              <a:t>Not recognised allergy tests</a:t>
            </a:r>
          </a:p>
          <a:p>
            <a:pPr lvl="1"/>
            <a:r>
              <a:rPr lang="en-GB" dirty="0" err="1"/>
              <a:t>vega</a:t>
            </a:r>
            <a:r>
              <a:rPr lang="en-GB" dirty="0"/>
              <a:t> testing</a:t>
            </a:r>
          </a:p>
          <a:p>
            <a:pPr lvl="1"/>
            <a:r>
              <a:rPr lang="en-GB" dirty="0"/>
              <a:t>applied kinesiology</a:t>
            </a:r>
          </a:p>
          <a:p>
            <a:pPr lvl="1"/>
            <a:r>
              <a:rPr lang="en-GB" dirty="0"/>
              <a:t>hair analysis</a:t>
            </a:r>
          </a:p>
          <a:p>
            <a:pPr lvl="1"/>
            <a:r>
              <a:rPr lang="en-GB" dirty="0"/>
              <a:t>serum-specific IgG testing </a:t>
            </a:r>
          </a:p>
          <a:p>
            <a:pPr lvl="1"/>
            <a:endParaRPr lang="en-GB" dirty="0"/>
          </a:p>
        </p:txBody>
      </p:sp>
    </p:spTree>
    <p:extLst>
      <p:ext uri="{BB962C8B-B14F-4D97-AF65-F5344CB8AC3E}">
        <p14:creationId xmlns:p14="http://schemas.microsoft.com/office/powerpoint/2010/main" val="24424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SPT / spIgE</a:t>
            </a:r>
          </a:p>
        </p:txBody>
      </p:sp>
      <p:sp>
        <p:nvSpPr>
          <p:cNvPr id="3" name="Content Placeholder 2"/>
          <p:cNvSpPr>
            <a:spLocks noGrp="1"/>
          </p:cNvSpPr>
          <p:nvPr>
            <p:ph idx="1"/>
          </p:nvPr>
        </p:nvSpPr>
        <p:spPr>
          <a:xfrm>
            <a:off x="467544" y="1340768"/>
            <a:ext cx="8229600" cy="5184576"/>
          </a:xfrm>
        </p:spPr>
        <p:txBody>
          <a:bodyPr>
            <a:normAutofit/>
          </a:bodyPr>
          <a:lstStyle/>
          <a:p>
            <a:r>
              <a:rPr lang="en-GB" dirty="0"/>
              <a:t>Wheal size ≥3mm SPT, spIgE &gt;0.35, positive tests but poor predictor of relevant food allergy</a:t>
            </a:r>
          </a:p>
          <a:p>
            <a:r>
              <a:rPr lang="en-GB" dirty="0"/>
              <a:t>The 95% PPV is the cut off level above which 95 out of 100 children would be expected to have a reaction. </a:t>
            </a:r>
          </a:p>
          <a:p>
            <a:pPr lvl="1"/>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C7DA5E39-45EE-0AC1-7161-D0FE167BFC4B}"/>
              </a:ext>
            </a:extLst>
          </p:cNvPr>
          <p:cNvPicPr>
            <a:picLocks noChangeAspect="1"/>
          </p:cNvPicPr>
          <p:nvPr/>
        </p:nvPicPr>
        <p:blipFill>
          <a:blip r:embed="rId2"/>
          <a:stretch>
            <a:fillRect/>
          </a:stretch>
        </p:blipFill>
        <p:spPr>
          <a:xfrm>
            <a:off x="1706631" y="3212976"/>
            <a:ext cx="5730737" cy="2780017"/>
          </a:xfrm>
          <a:prstGeom prst="rect">
            <a:avLst/>
          </a:prstGeom>
        </p:spPr>
      </p:pic>
    </p:spTree>
    <p:extLst>
      <p:ext uri="{BB962C8B-B14F-4D97-AF65-F5344CB8AC3E}">
        <p14:creationId xmlns:p14="http://schemas.microsoft.com/office/powerpoint/2010/main" val="192157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1082-FF50-C1EA-E66F-A9112B41D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096A9-6562-249E-0581-BE6FE4AD6A71}"/>
              </a:ext>
            </a:extLst>
          </p:cNvPr>
          <p:cNvSpPr>
            <a:spLocks noGrp="1"/>
          </p:cNvSpPr>
          <p:nvPr>
            <p:ph type="title"/>
          </p:nvPr>
        </p:nvSpPr>
        <p:spPr/>
        <p:txBody>
          <a:bodyPr/>
          <a:lstStyle/>
          <a:p>
            <a:r>
              <a:rPr lang="en-GB" dirty="0"/>
              <a:t>Prognosis of food allergy</a:t>
            </a:r>
          </a:p>
        </p:txBody>
      </p:sp>
      <p:sp>
        <p:nvSpPr>
          <p:cNvPr id="4" name="Content Placeholder 2">
            <a:extLst>
              <a:ext uri="{FF2B5EF4-FFF2-40B4-BE49-F238E27FC236}">
                <a16:creationId xmlns:a16="http://schemas.microsoft.com/office/drawing/2014/main" id="{5C529532-6ABB-9426-1511-AF429D9E8F36}"/>
              </a:ext>
            </a:extLst>
          </p:cNvPr>
          <p:cNvSpPr txBox="1">
            <a:spLocks noGrp="1"/>
          </p:cNvSpPr>
          <p:nvPr>
            <p:ph idx="1"/>
          </p:nvPr>
        </p:nvSpPr>
        <p:spPr>
          <a:xfrm>
            <a:off x="457200" y="1600200"/>
            <a:ext cx="8229600" cy="4876800"/>
          </a:xfrm>
          <a:prstGeom prst="rect">
            <a:avLst/>
          </a:prstGeom>
          <a:effectLst/>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GB" dirty="0"/>
              <a:t>Most children will outgrow milk, egg, soya allergies by school age</a:t>
            </a:r>
          </a:p>
          <a:p>
            <a:pPr lvl="1"/>
            <a:r>
              <a:rPr lang="en-GB" dirty="0"/>
              <a:t>Tolerates baked forms and progress along ladders</a:t>
            </a:r>
          </a:p>
          <a:p>
            <a:r>
              <a:rPr lang="en-GB" dirty="0"/>
              <a:t>Other food allergies tend to be lifelong</a:t>
            </a:r>
          </a:p>
          <a:p>
            <a:r>
              <a:rPr lang="en-GB" dirty="0"/>
              <a:t>20% of children can outgrow nut allergy</a:t>
            </a:r>
          </a:p>
          <a:p>
            <a:r>
              <a:rPr lang="en-GB" dirty="0"/>
              <a:t>Ongoing management to support Health Transition </a:t>
            </a:r>
          </a:p>
          <a:p>
            <a:pPr lvl="1"/>
            <a:r>
              <a:rPr lang="en-GB" dirty="0"/>
              <a:t>Practical Ps for Allergy Patient (BSACI)</a:t>
            </a:r>
          </a:p>
          <a:p>
            <a:pPr lvl="1"/>
            <a:r>
              <a:rPr lang="en-GB" dirty="0"/>
              <a:t>Ready Steady Go website</a:t>
            </a:r>
          </a:p>
          <a:p>
            <a:pPr lvl="1"/>
            <a:r>
              <a:rPr lang="en-GB" dirty="0"/>
              <a:t>11 to 25 Hub website</a:t>
            </a:r>
          </a:p>
          <a:p>
            <a:endParaRPr lang="en-GB" i="1" dirty="0"/>
          </a:p>
        </p:txBody>
      </p:sp>
    </p:spTree>
    <p:extLst>
      <p:ext uri="{BB962C8B-B14F-4D97-AF65-F5344CB8AC3E}">
        <p14:creationId xmlns:p14="http://schemas.microsoft.com/office/powerpoint/2010/main" val="100766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2589</TotalTime>
  <Words>2037</Words>
  <Application>Microsoft Office PowerPoint</Application>
  <PresentationFormat>On-screen Show (4:3)</PresentationFormat>
  <Paragraphs>328</Paragraphs>
  <Slides>37</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Clarity</vt:lpstr>
      <vt:lpstr>Paediatric Allergy  GP gateway </vt:lpstr>
      <vt:lpstr>Objectives</vt:lpstr>
      <vt:lpstr>Allergy focused history</vt:lpstr>
      <vt:lpstr>Allergy focused history</vt:lpstr>
      <vt:lpstr>IgE mediated</vt:lpstr>
      <vt:lpstr>Non-IgE mediated</vt:lpstr>
      <vt:lpstr>Allergy tests</vt:lpstr>
      <vt:lpstr>SPT / spIgE</vt:lpstr>
      <vt:lpstr>Prognosis of food allergy</vt:lpstr>
      <vt:lpstr>Management of IgE food allergy</vt:lpstr>
      <vt:lpstr>PowerPoint Presentation</vt:lpstr>
      <vt:lpstr>PowerPoint Presentation</vt:lpstr>
      <vt:lpstr>Management of IgE food allergy</vt:lpstr>
      <vt:lpstr>Management of IgE food allergy</vt:lpstr>
      <vt:lpstr>Management of IgE food allergy</vt:lpstr>
      <vt:lpstr>Management of IgE food allergy</vt:lpstr>
      <vt:lpstr>Useful Websites</vt:lpstr>
      <vt:lpstr>BSACI – preventing food allergy </vt:lpstr>
      <vt:lpstr>Eczema  written plan</vt:lpstr>
      <vt:lpstr>Eczema  written plan</vt:lpstr>
      <vt:lpstr>Patient information leaflet</vt:lpstr>
      <vt:lpstr>Approach to urticaria</vt:lpstr>
      <vt:lpstr>Approach to urticaria</vt:lpstr>
      <vt:lpstr>Allergic march</vt:lpstr>
      <vt:lpstr>Assessment of Rhinitis</vt:lpstr>
      <vt:lpstr>Assessment of rhinitis </vt:lpstr>
      <vt:lpstr>Non-allergic</vt:lpstr>
      <vt:lpstr>Assessment - history </vt:lpstr>
      <vt:lpstr>Assessment  - examination</vt:lpstr>
      <vt:lpstr>Assessment  </vt:lpstr>
      <vt:lpstr>Management </vt:lpstr>
      <vt:lpstr>Management </vt:lpstr>
      <vt:lpstr>Management</vt:lpstr>
      <vt:lpstr>Allergic rhinitis</vt:lpstr>
      <vt:lpstr>Immunotherapy</vt:lpstr>
      <vt:lpstr>Referral - detail</vt:lpstr>
      <vt:lpstr>Referrals to allergy clinic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Allergy tests</dc:title>
  <dc:creator>Anjli &amp; Paul</dc:creator>
  <cp:lastModifiedBy>Dave Pearce</cp:lastModifiedBy>
  <cp:revision>126</cp:revision>
  <dcterms:created xsi:type="dcterms:W3CDTF">2017-02-10T10:15:11Z</dcterms:created>
  <dcterms:modified xsi:type="dcterms:W3CDTF">2026-03-30T14:54:29Z</dcterms:modified>
</cp:coreProperties>
</file>