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147375109" r:id="rId3"/>
    <p:sldId id="2147375110" r:id="rId4"/>
    <p:sldId id="259" r:id="rId5"/>
    <p:sldId id="1074" r:id="rId6"/>
    <p:sldId id="1075" r:id="rId7"/>
    <p:sldId id="1080" r:id="rId8"/>
    <p:sldId id="260" r:id="rId9"/>
    <p:sldId id="2147375085" r:id="rId10"/>
    <p:sldId id="1073" r:id="rId11"/>
    <p:sldId id="2147375095" r:id="rId12"/>
    <p:sldId id="2147375096" r:id="rId13"/>
    <p:sldId id="322" r:id="rId14"/>
    <p:sldId id="2147375086" r:id="rId15"/>
    <p:sldId id="2147375087" r:id="rId16"/>
    <p:sldId id="2147375107" r:id="rId17"/>
    <p:sldId id="2147375108" r:id="rId18"/>
    <p:sldId id="2147375088" r:id="rId19"/>
    <p:sldId id="2147375089" r:id="rId20"/>
    <p:sldId id="2147375090" r:id="rId21"/>
    <p:sldId id="2147375091" r:id="rId22"/>
    <p:sldId id="2147375092" r:id="rId23"/>
    <p:sldId id="261" r:id="rId24"/>
    <p:sldId id="1081" r:id="rId25"/>
    <p:sldId id="2147375104" r:id="rId26"/>
    <p:sldId id="1087" r:id="rId27"/>
    <p:sldId id="2147375103" r:id="rId28"/>
    <p:sldId id="1088" r:id="rId29"/>
    <p:sldId id="2147375102" r:id="rId30"/>
    <p:sldId id="2147375101" r:id="rId31"/>
    <p:sldId id="2147375106" r:id="rId32"/>
    <p:sldId id="1077" r:id="rId33"/>
    <p:sldId id="1089" r:id="rId34"/>
    <p:sldId id="262" r:id="rId35"/>
    <p:sldId id="1076" r:id="rId36"/>
    <p:sldId id="263" r:id="rId37"/>
    <p:sldId id="1078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5D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66392" autoAdjust="0"/>
  </p:normalViewPr>
  <p:slideViewPr>
    <p:cSldViewPr snapToGrid="0" showGuides="1">
      <p:cViewPr varScale="1">
        <p:scale>
          <a:sx n="67" d="100"/>
          <a:sy n="67" d="100"/>
        </p:scale>
        <p:origin x="52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73A72-F60F-4C52-A5A9-3E49C911F2BB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C3A20-9AD6-498B-9F0D-C2DB32284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41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541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427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912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71A05-D730-4E26-8627-0EA9D5DB189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239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701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9A9F7D-85C5-4AE8-B263-0A56142B193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3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9A9F7D-85C5-4AE8-B263-0A56142B193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251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71A05-D730-4E26-8627-0EA9D5DB189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891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715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5715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484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395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8296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057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4751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5525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0404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1977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7386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8699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3460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625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873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6461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262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727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949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789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323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623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C3A20-9AD6-498B-9F0D-C2DB322842B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299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8690626-8A4D-4928-9AC8-3A464B1B333F}"/>
              </a:ext>
            </a:extLst>
          </p:cNvPr>
          <p:cNvSpPr/>
          <p:nvPr userDrawn="1"/>
        </p:nvSpPr>
        <p:spPr>
          <a:xfrm>
            <a:off x="8238836" y="0"/>
            <a:ext cx="3953164" cy="132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13A57C-4463-4135-8109-38D3B1D82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490" y="749819"/>
            <a:ext cx="4498109" cy="2387600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516FBB-C98B-414B-B8A4-B72290461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490" y="3137419"/>
            <a:ext cx="9144000" cy="1655762"/>
          </a:xfrm>
        </p:spPr>
        <p:txBody>
          <a:bodyPr>
            <a:normAutofit/>
          </a:bodyPr>
          <a:lstStyle>
            <a:lvl1pPr marL="0" indent="0" algn="l" defTabSz="457200" rtl="0" eaLnBrk="1" latinLnBrk="0" hangingPunct="1">
              <a:buNone/>
              <a:defRPr lang="en-GB" sz="1600" kern="1200" dirty="0">
                <a:solidFill>
                  <a:srgbClr val="005E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3C92BB-18DF-47C8-BE67-5345AE545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8556"/>
          <a:stretch/>
        </p:blipFill>
        <p:spPr>
          <a:xfrm>
            <a:off x="10215418" y="209427"/>
            <a:ext cx="1593883" cy="88023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09EA219-850C-4BF8-BA2F-6BBBF3709ED1}"/>
              </a:ext>
            </a:extLst>
          </p:cNvPr>
          <p:cNvSpPr/>
          <p:nvPr userDrawn="1"/>
        </p:nvSpPr>
        <p:spPr>
          <a:xfrm>
            <a:off x="6908972" y="1874663"/>
            <a:ext cx="5837035" cy="5837035"/>
          </a:xfrm>
          <a:prstGeom prst="ellipse">
            <a:avLst/>
          </a:prstGeom>
          <a:noFill/>
          <a:ln w="508000">
            <a:solidFill>
              <a:srgbClr val="DAF0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D24AFE-A966-4224-8FB1-4ACDDDAB6F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82237" y="1405924"/>
            <a:ext cx="6341009" cy="568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6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BF6771-B17A-455A-B360-DD4011DE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873F36-81EE-4B32-9722-2A82EEEE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32E40-939F-4680-B1E0-1F0DC302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14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BF6771-B17A-455A-B360-DD4011DE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873F36-81EE-4B32-9722-2A82EEEE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32E40-939F-4680-B1E0-1F0DC302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5D16A4-4AE5-4AB5-953C-E7955D0B8E67}"/>
              </a:ext>
            </a:extLst>
          </p:cNvPr>
          <p:cNvSpPr/>
          <p:nvPr userDrawn="1"/>
        </p:nvSpPr>
        <p:spPr>
          <a:xfrm>
            <a:off x="8153400" y="0"/>
            <a:ext cx="4038600" cy="1539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561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EDA33-F3E9-47C4-B0C8-F15C8CB0F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BF7C1-EC0D-4484-BC73-8B0529C28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13D075-6A5B-43D3-BA3E-4944527B7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0D80B0-BA18-4E57-AA68-61318BD3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E3FAC-082B-44D7-98B5-82CF757C0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BAEAD7-0F38-48F0-B249-2E82184DC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69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49F7-0232-4A2B-A128-D45FE52B2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B6FCB7-9884-4F4F-A561-554488C915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80C12C-A255-4982-B7DF-73BC1DF78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959473-EA75-45A9-A2C0-BA76AE64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03EABE-22E2-47EF-8534-72CE603B6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38B59-9D67-4A45-A2A9-E59D7775F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384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53F37-4E15-4B72-AD05-507A9E9A6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15349D-0A63-4460-8226-1D88486CA0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605D6-754C-4917-8567-10ABF29CA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E33A0-40F0-40D9-9C12-9E22A4351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31509-654A-48BE-9FBD-F25103A5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507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694AE0-72C2-4506-B71A-D4CC1FC2B4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F75A3E-E854-46E9-A601-1B09491384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B8EA4-CB13-49FE-9E57-8C8CE44DE7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FB8BE-C013-413C-8E58-D3384A5BE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CB68F-9E50-4309-8EC5-C47647EA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842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6E285E-25F9-4E93-850D-ED3DF04862A3}"/>
              </a:ext>
            </a:extLst>
          </p:cNvPr>
          <p:cNvSpPr/>
          <p:nvPr userDrawn="1"/>
        </p:nvSpPr>
        <p:spPr>
          <a:xfrm>
            <a:off x="8238836" y="0"/>
            <a:ext cx="3953164" cy="132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93CA73-C39B-47FC-80DB-B8DFDD6F6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490" y="749819"/>
            <a:ext cx="4498109" cy="2387600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C85CD8B-5B7B-4603-8BAF-FD32395E8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490" y="3137419"/>
            <a:ext cx="9144000" cy="1655762"/>
          </a:xfrm>
        </p:spPr>
        <p:txBody>
          <a:bodyPr>
            <a:normAutofit/>
          </a:bodyPr>
          <a:lstStyle>
            <a:lvl1pPr marL="0" indent="0" algn="l" defTabSz="457200" rtl="0" eaLnBrk="1" latinLnBrk="0" hangingPunct="1">
              <a:buNone/>
              <a:defRPr lang="en-GB" sz="1600" kern="1200" dirty="0">
                <a:solidFill>
                  <a:srgbClr val="005E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E79556-758D-489E-B217-2CCDD28C37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9261"/>
          <a:stretch/>
        </p:blipFill>
        <p:spPr>
          <a:xfrm>
            <a:off x="10215418" y="209427"/>
            <a:ext cx="1593883" cy="87261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1EC9BDB-4356-4353-A689-009C0BF81167}"/>
              </a:ext>
            </a:extLst>
          </p:cNvPr>
          <p:cNvSpPr/>
          <p:nvPr userDrawn="1"/>
        </p:nvSpPr>
        <p:spPr>
          <a:xfrm>
            <a:off x="6908972" y="1874663"/>
            <a:ext cx="5837035" cy="5837035"/>
          </a:xfrm>
          <a:prstGeom prst="ellipse">
            <a:avLst/>
          </a:prstGeom>
          <a:noFill/>
          <a:ln w="508000">
            <a:solidFill>
              <a:srgbClr val="DAF0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text, LEGO, toy, vector graphics&#10;&#10;Description automatically generated">
            <a:extLst>
              <a:ext uri="{FF2B5EF4-FFF2-40B4-BE49-F238E27FC236}">
                <a16:creationId xmlns:a16="http://schemas.microsoft.com/office/drawing/2014/main" id="{5199892D-A5A5-4D72-9971-AFB806C9FD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22671" y="1320800"/>
            <a:ext cx="6253982" cy="560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93CA73-C39B-47FC-80DB-B8DFDD6F6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490" y="749819"/>
            <a:ext cx="4498109" cy="2387600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C85CD8B-5B7B-4603-8BAF-FD32395E8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490" y="3137419"/>
            <a:ext cx="9144000" cy="1655762"/>
          </a:xfrm>
        </p:spPr>
        <p:txBody>
          <a:bodyPr>
            <a:normAutofit/>
          </a:bodyPr>
          <a:lstStyle>
            <a:lvl1pPr marL="0" indent="0" algn="l" defTabSz="457200" rtl="0" eaLnBrk="1" latinLnBrk="0" hangingPunct="1">
              <a:buNone/>
              <a:defRPr lang="en-GB" sz="1600" kern="1200" dirty="0">
                <a:solidFill>
                  <a:srgbClr val="005E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65D9C58-7F42-4B29-BD61-9BF7DC11E181}"/>
              </a:ext>
            </a:extLst>
          </p:cNvPr>
          <p:cNvGrpSpPr/>
          <p:nvPr userDrawn="1"/>
        </p:nvGrpSpPr>
        <p:grpSpPr>
          <a:xfrm>
            <a:off x="8238836" y="0"/>
            <a:ext cx="3953164" cy="1320800"/>
            <a:chOff x="8238836" y="0"/>
            <a:chExt cx="3953164" cy="13208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86E285E-25F9-4E93-850D-ED3DF04862A3}"/>
                </a:ext>
              </a:extLst>
            </p:cNvPr>
            <p:cNvSpPr/>
            <p:nvPr userDrawn="1"/>
          </p:nvSpPr>
          <p:spPr>
            <a:xfrm>
              <a:off x="8238836" y="0"/>
              <a:ext cx="3953164" cy="132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E79556-758D-489E-B217-2CCDD28C37B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b="19261"/>
            <a:stretch/>
          </p:blipFill>
          <p:spPr>
            <a:xfrm>
              <a:off x="10215418" y="209427"/>
              <a:ext cx="1593883" cy="872613"/>
            </a:xfrm>
            <a:prstGeom prst="rect">
              <a:avLst/>
            </a:prstGeom>
          </p:spPr>
        </p:pic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41EC9BDB-4356-4353-A689-009C0BF81167}"/>
              </a:ext>
            </a:extLst>
          </p:cNvPr>
          <p:cNvSpPr/>
          <p:nvPr userDrawn="1"/>
        </p:nvSpPr>
        <p:spPr>
          <a:xfrm>
            <a:off x="6908972" y="1874663"/>
            <a:ext cx="5837035" cy="5837035"/>
          </a:xfrm>
          <a:prstGeom prst="ellipse">
            <a:avLst/>
          </a:prstGeom>
          <a:noFill/>
          <a:ln w="508000">
            <a:solidFill>
              <a:srgbClr val="DAF0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2BE239-1C65-4C77-9D1F-198503A050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91432" y="1437038"/>
            <a:ext cx="6657814" cy="578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4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D3745-5C57-41CA-AEE8-7738491B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99C23-475C-4698-8C65-6BCCA1E2D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D49B0-0FF1-4523-A13F-36CFE95B2D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B8C3D-E2D1-438C-ACB1-F789854CF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A9F2F-3ECA-4664-B136-F7BA3BA2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E97EEA8-5635-4D7B-96D2-74CED55FFF03}"/>
              </a:ext>
            </a:extLst>
          </p:cNvPr>
          <p:cNvGrpSpPr/>
          <p:nvPr userDrawn="1"/>
        </p:nvGrpSpPr>
        <p:grpSpPr>
          <a:xfrm>
            <a:off x="8238836" y="0"/>
            <a:ext cx="3953164" cy="1320800"/>
            <a:chOff x="8238836" y="0"/>
            <a:chExt cx="3953164" cy="13208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125DE0-FEB8-4962-919C-BEF5273EE75A}"/>
                </a:ext>
              </a:extLst>
            </p:cNvPr>
            <p:cNvSpPr/>
            <p:nvPr userDrawn="1"/>
          </p:nvSpPr>
          <p:spPr>
            <a:xfrm>
              <a:off x="8238836" y="0"/>
              <a:ext cx="3953164" cy="132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F8D2CB6-961C-4F5C-8E6C-88B8BEC9FB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b="19261"/>
            <a:stretch/>
          </p:blipFill>
          <p:spPr>
            <a:xfrm>
              <a:off x="10215418" y="209427"/>
              <a:ext cx="1593883" cy="872613"/>
            </a:xfrm>
            <a:prstGeom prst="rect">
              <a:avLst/>
            </a:prstGeom>
          </p:spPr>
        </p:pic>
      </p:grp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19F575DC-2194-46D1-96FA-D6A214A163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5614" b="50000"/>
          <a:stretch/>
        </p:blipFill>
        <p:spPr>
          <a:xfrm flipH="1">
            <a:off x="8812076" y="5316465"/>
            <a:ext cx="3379923" cy="154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3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D3745-5C57-41CA-AEE8-7738491B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99C23-475C-4698-8C65-6BCCA1E2D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D49B0-0FF1-4523-A13F-36CFE95B2D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B8C3D-E2D1-438C-ACB1-F789854CF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A9F2F-3ECA-4664-B136-F7BA3BA2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797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BC629-5CEF-4A5E-A752-22C8A951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7131D-EC64-4C3D-8F22-A5C689A52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8E18C-1593-41FB-AE83-AF7D96222B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B8444-E27B-4729-8CB6-13C8D22C1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206A3-5C18-4097-BA84-1BE64C396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12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51D75-79A7-4FD9-A709-7ABEEB6D4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E82B3-8F13-48EB-8C9B-C84B92224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0610DD-739B-42AA-89DA-C874E6835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B7FD9-4C90-41C6-9C5F-A99CE144B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5BF6BF-9B82-480C-A63F-7FB3CBEB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E11CE-F84D-402C-8E44-003FB1B24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938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719C2-5231-4CEC-9970-5FD2FC9A8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63F3A-14FC-4FBF-92D9-DB2905973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19383-40D5-4BA8-982A-7793A424E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B9472D-F47D-4A87-AD77-9E3C34B1C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CC04EE-58DB-432E-BD31-C47BBA9D6C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101685-F7D5-4D25-AEE4-C360E587F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31148B-B4BD-4999-B1D1-E663DF73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22F8A5-6E4D-454F-8235-41F862979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630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0A686-F969-497C-BA24-C6848B71F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6DEBC8-7894-4029-BB76-9EECE1F0D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9FFB48-5D2F-47B0-9934-55B78519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931171-6DE0-4888-B55A-6877E558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63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6CD970-0026-4B81-83A8-AFFA9019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367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AC6E9-AE48-48DE-B83A-5BBBA5344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A585416D-3D7E-485D-8B2A-91C7A6BC5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0583" t="56891"/>
          <a:stretch/>
        </p:blipFill>
        <p:spPr>
          <a:xfrm flipH="1">
            <a:off x="8610598" y="0"/>
            <a:ext cx="3581401" cy="1329099"/>
          </a:xfrm>
          <a:prstGeom prst="rect">
            <a:avLst/>
          </a:prstGeom>
        </p:spPr>
      </p:pic>
      <p:pic>
        <p:nvPicPr>
          <p:cNvPr id="8" name="Picture 7" descr="Shape, rectangle&#10;&#10;Description automatically generated">
            <a:extLst>
              <a:ext uri="{FF2B5EF4-FFF2-40B4-BE49-F238E27FC236}">
                <a16:creationId xmlns:a16="http://schemas.microsoft.com/office/drawing/2014/main" id="{9A48B04A-59EC-48C3-B46C-DCBEDBCC18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/>
          <a:srcRect l="18431"/>
          <a:stretch/>
        </p:blipFill>
        <p:spPr>
          <a:xfrm>
            <a:off x="0" y="6212239"/>
            <a:ext cx="3654864" cy="6598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B18325-A0A4-4917-B775-B41DC154ABCC}"/>
              </a:ext>
            </a:extLst>
          </p:cNvPr>
          <p:cNvSpPr txBox="1"/>
          <p:nvPr userDrawn="1"/>
        </p:nvSpPr>
        <p:spPr>
          <a:xfrm>
            <a:off x="589363" y="6439112"/>
            <a:ext cx="2531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happyhealthylives.uk</a:t>
            </a:r>
          </a:p>
        </p:txBody>
      </p:sp>
    </p:spTree>
    <p:extLst>
      <p:ext uri="{BB962C8B-B14F-4D97-AF65-F5344CB8AC3E}">
        <p14:creationId xmlns:p14="http://schemas.microsoft.com/office/powerpoint/2010/main" val="138857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3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 dirty="0" smtClean="0">
          <a:solidFill>
            <a:srgbClr val="425563"/>
          </a:solidFill>
          <a:latin typeface="Arial MT Medium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85D6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85D6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85D6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85D6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85D6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7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8.png"/><Relationship Id="rId5" Type="http://schemas.openxmlformats.org/officeDocument/2006/relationships/hyperlink" Target="https://www.coventryrugbygpgateway.nhs.uk/resources/fit-patient-information-leaflet/" TargetMode="External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lcanceralliance.nhs.uk/wp-content/uploads/2021/01/E-SN-Guidance-for-admin-staff-using-the-toolkit.pdf" TargetMode="External"/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www.nclcanceralliance.nhs.uk/wp-content/uploads/2021/01/E-SN-Guidance-for-clinicians.pdf" TargetMode="Externa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hyperlink" Target="https://www.nclcanceralliance.nhs.uk/wp-content/uploads/2021/01/Location-of-toolkit-in-EMIS-web.pdf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www.nclcanceralliance.nhs.uk/our-work/primary-care-2/safety-netting/" TargetMode="External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16.xml"/><Relationship Id="rId9" Type="http://schemas.openxmlformats.org/officeDocument/2006/relationships/hyperlink" Target="https://www.youtube.com/watch?v=U4byHZwOZv8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7.png"/><Relationship Id="rId4" Type="http://schemas.openxmlformats.org/officeDocument/2006/relationships/hyperlink" Target="https://support-ew.ardens.org.uk/support/solutions/articles/31000157248-fast-track-safety-netting-tool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7.png"/><Relationship Id="rId4" Type="http://schemas.openxmlformats.org/officeDocument/2006/relationships/hyperlink" Target="https://support.primarycareit.co.uk/portal/en-gb/kb/articles/cancer-resources#Good_quality_car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7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7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7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7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www.coventryrugbygpgateway.nhs.uk/resources/fit-demonstration-kit-request-for-primary-care-2023/?gpage_id=414" TargetMode="Externa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www.coventryrugbygpgateway.nhs.uk/pages/faecal-occult-blood-testing-fit-guidance/" TargetMode="External"/><Relationship Id="rId5" Type="http://schemas.openxmlformats.org/officeDocument/2006/relationships/hyperlink" Target="https://www.coventryrugbygpgateway.nhs.uk/resources/fit-patient-information-leaflet/" TargetMode="Externa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D9EC8-6FB1-4A0A-949B-A616208E6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229" y="749819"/>
            <a:ext cx="7924800" cy="2428810"/>
          </a:xfrm>
        </p:spPr>
        <p:txBody>
          <a:bodyPr/>
          <a:lstStyle/>
          <a:p>
            <a:r>
              <a:rPr lang="en-GB" dirty="0"/>
              <a:t>Lower GI Pathway Education Webinar to support Primary Care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87C57F-7EC7-4299-8EC5-CAE1029B8F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October 2023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43C8D79-EC8F-4B41-B5B0-33D1A2456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2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27"/>
    </mc:Choice>
    <mc:Fallback xmlns="">
      <p:transition spd="slow" advTm="38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587D83-97CE-4354-92D0-404F1C133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Supporting Text Messages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EF23033-E0C8-478E-96EA-F872EA22D8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1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41"/>
    </mc:Choice>
    <mc:Fallback xmlns="">
      <p:transition spd="slow" advTm="20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F03BAF4-B9AC-4A9B-AB4B-FE4E0277B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670" y="1574364"/>
            <a:ext cx="690643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Completed  by Admin Team at the practices: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kumimoji="0" lang="en-GB" altLang="en-US" sz="2000" b="1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standard suggested text wording sent to patient when FIT referral done: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‘Dear X,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Further to your consultation today you have been referred for a poo test. Please find further information regarding the test on this link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  <a:hlinkClick r:id="rId5"/>
              </a:rPr>
              <a:t>https://www.coventryrugbygpgateway.nhs.uk/resources/fit-patient-information-leaflet/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It is important that you return this as soon as possible as per the instructions with the kit.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XXX Practice name’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105E144-B510-4420-82F7-A2216A3CA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100" y="1766761"/>
            <a:ext cx="4387317" cy="401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A4939F1-68A1-4704-BBB2-9E6B9C14A048}"/>
              </a:ext>
            </a:extLst>
          </p:cNvPr>
          <p:cNvSpPr txBox="1">
            <a:spLocks/>
          </p:cNvSpPr>
          <p:nvPr/>
        </p:nvSpPr>
        <p:spPr>
          <a:xfrm>
            <a:off x="238760" y="264188"/>
            <a:ext cx="853670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kern="1200" dirty="0" smtClean="0">
                <a:solidFill>
                  <a:srgbClr val="425563"/>
                </a:solidFill>
                <a:latin typeface="Arial MT Medium"/>
                <a:ea typeface="+mn-ea"/>
                <a:cs typeface="+mn-cs"/>
              </a:defRPr>
            </a:lvl1pPr>
          </a:lstStyle>
          <a:p>
            <a:r>
              <a:rPr lang="en-GB" dirty="0"/>
              <a:t>Supporting FIT Text messages prior to a TWW referral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73FA18C-F534-4E96-B02C-F433C03F91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53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42"/>
    </mc:Choice>
    <mc:Fallback xmlns="">
      <p:transition spd="slow" advTm="15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410931E-0751-4501-94BA-E613F4528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60" y="1511527"/>
            <a:ext cx="6093460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At the same time Admin can custom set another text set for 5 days time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: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Day 5 follow up Standard suggested text </a:t>
            </a:r>
            <a:r>
              <a:rPr kumimoji="0" lang="en-GB" alt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wording: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‘Dear X,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5 days ago the doctor referred you for a poo test. You should have now received the kit. It is important that you return this as soon as possible as per the instructions with the kit.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XXX Practice name’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089DD29C-FD9C-4E7D-A209-BFDB8401F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1" y="1665415"/>
            <a:ext cx="4876799" cy="423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C7997F3-6BD3-44BD-BB84-C10F5308F56E}"/>
              </a:ext>
            </a:extLst>
          </p:cNvPr>
          <p:cNvSpPr txBox="1">
            <a:spLocks/>
          </p:cNvSpPr>
          <p:nvPr/>
        </p:nvSpPr>
        <p:spPr>
          <a:xfrm>
            <a:off x="238760" y="264188"/>
            <a:ext cx="853670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kern="1200" dirty="0" smtClean="0">
                <a:solidFill>
                  <a:srgbClr val="425563"/>
                </a:solidFill>
                <a:latin typeface="Arial MT Medium"/>
                <a:ea typeface="+mn-ea"/>
                <a:cs typeface="+mn-cs"/>
              </a:defRPr>
            </a:lvl1pPr>
          </a:lstStyle>
          <a:p>
            <a:r>
              <a:rPr lang="en-GB" dirty="0"/>
              <a:t>Supporting FIT Text messages prior to a TWW referral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AF514E7-FE6F-4E02-8701-62975F7AEC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5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55"/>
    </mc:Choice>
    <mc:Fallback xmlns="">
      <p:transition spd="slow" advTm="27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60003A-06C5-4651-BD6D-50A2E0C7C1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dirty="0">
                <a:cs typeface="Arial" panose="020B0604020202020204" pitchFamily="34" charset="0"/>
              </a:rPr>
              <a:t>What is safety netting and why is it important?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5F500FC-634D-4B72-8485-3ABA285995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7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84"/>
    </mc:Choice>
    <mc:Fallback xmlns="">
      <p:transition spd="slow" advTm="7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AB93E-673D-4B8D-95D1-AFD74152A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44" y="212727"/>
            <a:ext cx="7886700" cy="1325563"/>
          </a:xfrm>
        </p:spPr>
        <p:txBody>
          <a:bodyPr/>
          <a:lstStyle/>
          <a:p>
            <a:r>
              <a:rPr lang="en-GB" dirty="0">
                <a:solidFill>
                  <a:schemeClr val="tx2"/>
                </a:solidFill>
              </a:rPr>
              <a:t>Why is safety netting important?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B652B-8E2E-4E88-AA82-111B43B1F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515" y="1538290"/>
            <a:ext cx="9027939" cy="4351338"/>
          </a:xfrm>
        </p:spPr>
        <p:txBody>
          <a:bodyPr>
            <a:normAutofit lnSpcReduction="10000"/>
          </a:bodyPr>
          <a:lstStyle/>
          <a:p>
            <a:pPr>
              <a:buClr>
                <a:schemeClr val="tx2"/>
              </a:buClr>
            </a:pPr>
            <a:r>
              <a:rPr lang="en-GB" dirty="0">
                <a:solidFill>
                  <a:schemeClr val="tx1"/>
                </a:solidFill>
              </a:rPr>
              <a:t>The</a:t>
            </a:r>
            <a:r>
              <a:rPr lang="en-GB" dirty="0"/>
              <a:t> </a:t>
            </a:r>
            <a:r>
              <a:rPr lang="en-GB" b="1" dirty="0">
                <a:solidFill>
                  <a:srgbClr val="009999"/>
                </a:solidFill>
              </a:rPr>
              <a:t>non-specific nature </a:t>
            </a:r>
            <a:r>
              <a:rPr lang="en-GB" dirty="0">
                <a:solidFill>
                  <a:schemeClr val="tx1"/>
                </a:solidFill>
              </a:rPr>
              <a:t>of cancer symptoms is a key</a:t>
            </a:r>
            <a:r>
              <a:rPr lang="en-GB" dirty="0"/>
              <a:t> </a:t>
            </a:r>
            <a:r>
              <a:rPr lang="en-GB" dirty="0">
                <a:solidFill>
                  <a:schemeClr val="tx1"/>
                </a:solidFill>
              </a:rPr>
              <a:t>challenge to early diagnosis</a:t>
            </a:r>
          </a:p>
          <a:p>
            <a:pPr>
              <a:buClr>
                <a:schemeClr val="tx2"/>
              </a:buClr>
            </a:pPr>
            <a:r>
              <a:rPr lang="en-GB" dirty="0">
                <a:solidFill>
                  <a:schemeClr val="tx1"/>
                </a:solidFill>
              </a:rPr>
              <a:t>Effective safety netting can: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Help manage diagnostic uncertainty (‘vague symptoms’)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Reduce delays*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Help to diagnose cancer earlier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Improve survival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Reduce costs to the NHS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DES/QOF</a:t>
            </a:r>
          </a:p>
          <a:p>
            <a:endParaRPr lang="en-US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34A4FE68-0440-4574-80FA-DA629A5784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4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59"/>
    </mc:Choice>
    <mc:Fallback xmlns="">
      <p:transition spd="slow" advTm="305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FFA7F-7EDE-4FFB-BA2E-F8649A319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Safety Netting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AD39F-55A0-4B07-AE60-5C0E8B119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EMIS</a:t>
            </a:r>
          </a:p>
          <a:p>
            <a:r>
              <a:rPr lang="en-GB" dirty="0"/>
              <a:t>Arden’s</a:t>
            </a:r>
          </a:p>
          <a:p>
            <a:r>
              <a:rPr lang="en-GB" dirty="0"/>
              <a:t>PCIT</a:t>
            </a:r>
          </a:p>
          <a:p>
            <a:endParaRPr lang="en-GB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0E726C2-2EA6-4FF8-A13C-068C8937C8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4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44"/>
    </mc:Choice>
    <mc:Fallback xmlns="">
      <p:transition spd="slow" advTm="10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151DBF-AA84-4BF9-8639-A23FAE72AA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000054" y="0"/>
            <a:ext cx="4859676" cy="338602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ECC7F1-54AD-45CE-AE94-C756DBC98C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313" y="2896896"/>
            <a:ext cx="11411536" cy="371494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882BD06-6C4E-494F-A419-22762736F3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6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68"/>
    </mc:Choice>
    <mc:Fallback xmlns="">
      <p:transition spd="slow" advTm="172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DE3D89-5D06-40BD-8104-A12E760DAA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02742" y="123289"/>
            <a:ext cx="10385798" cy="399664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6FD5D9-65D2-41A1-B2B4-D3B783C3C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2551" y="4495679"/>
            <a:ext cx="8649145" cy="236232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8ED6407-1E5B-405D-AFBF-8199CB68F3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2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02"/>
    </mc:Choice>
    <mc:Fallback xmlns="">
      <p:transition spd="slow" advTm="401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CC509-4BCD-4F10-9BFC-3B2A13E30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7" y="283520"/>
            <a:ext cx="83820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North Central London Cancer Alliance - Electronic Safety Netting Tool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C9B3E-11AD-4D3A-A36A-DF116689A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5943" y="1690690"/>
            <a:ext cx="6272692" cy="4351338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sz="2400" b="1" u="sng" dirty="0">
                <a:solidFill>
                  <a:srgbClr val="009999"/>
                </a:solidFill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North Central London CA Electronic Safety Netting Tool</a:t>
            </a:r>
            <a:endParaRPr lang="en-US" sz="2400" b="1" u="sng" dirty="0">
              <a:solidFill>
                <a:srgbClr val="009999"/>
              </a:solidFill>
              <a:ea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en-US" sz="2400" dirty="0">
                <a:solidFill>
                  <a:schemeClr val="tx1"/>
                </a:solidFill>
                <a:ea typeface="Times New Roman" panose="02020603050405020304" pitchFamily="18" charset="0"/>
              </a:rPr>
              <a:t>The toolkit gives GP practices a template/form that schedules diary reminders in their system and reminds and alerts practice staff to follow up at a later date.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solidFill>
                  <a:srgbClr val="009999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Location of toolkit on EMIS web</a:t>
            </a:r>
            <a:endParaRPr lang="en-US" sz="2400" b="1" dirty="0">
              <a:solidFill>
                <a:srgbClr val="009999"/>
              </a:solidFill>
            </a:endParaRPr>
          </a:p>
          <a:p>
            <a:pPr>
              <a:buClr>
                <a:schemeClr val="accent1"/>
              </a:buClr>
            </a:pPr>
            <a:r>
              <a:rPr lang="en-US" sz="2400" b="1" dirty="0">
                <a:solidFill>
                  <a:srgbClr val="009999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 for Clinicians</a:t>
            </a:r>
            <a:endParaRPr lang="en-US" sz="2400" b="1" dirty="0">
              <a:solidFill>
                <a:srgbClr val="009999"/>
              </a:solidFill>
            </a:endParaRPr>
          </a:p>
          <a:p>
            <a:pPr>
              <a:buClr>
                <a:schemeClr val="accent1"/>
              </a:buClr>
            </a:pPr>
            <a:r>
              <a:rPr lang="en-US" sz="2400" b="1" dirty="0">
                <a:solidFill>
                  <a:srgbClr val="009999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 for Admin Staff</a:t>
            </a:r>
            <a:endParaRPr lang="en-US" sz="2400" b="1" dirty="0">
              <a:solidFill>
                <a:srgbClr val="009999"/>
              </a:solidFill>
            </a:endParaRPr>
          </a:p>
          <a:p>
            <a:pPr>
              <a:buClr>
                <a:schemeClr val="accent1"/>
              </a:buClr>
            </a:pPr>
            <a:r>
              <a:rPr lang="en-US" sz="2400" b="1" dirty="0">
                <a:solidFill>
                  <a:srgbClr val="009999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User Guide</a:t>
            </a:r>
            <a:endParaRPr lang="en-US" sz="2400" b="1" dirty="0">
              <a:solidFill>
                <a:srgbClr val="009999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65C9F2-EA5E-4F4E-B999-4B9C1173F9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1589" y="1690690"/>
            <a:ext cx="3001107" cy="4221008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81D14B1-DABA-4081-A096-7C0CE268D4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1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34"/>
    </mc:Choice>
    <mc:Fallback xmlns="">
      <p:transition spd="slow" advTm="143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5DB80-02DC-4EA3-A298-DE2043863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338328"/>
            <a:ext cx="3685032" cy="1608328"/>
          </a:xfrm>
        </p:spPr>
        <p:txBody>
          <a:bodyPr>
            <a:normAutofit/>
          </a:bodyPr>
          <a:lstStyle/>
          <a:p>
            <a:r>
              <a:rPr lang="en-GB" dirty="0"/>
              <a:t>Arden’s / PCIT Safety Netting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E645BD2-3B44-470E-80E8-51E542BC9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143" y="2186129"/>
            <a:ext cx="5343373" cy="348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C34B2FF-0D7E-4CFB-B398-3FF3DFC9D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36994" y="2131924"/>
            <a:ext cx="5049077" cy="354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848D15-3BBB-47EC-9699-956DBA23D2D2}"/>
              </a:ext>
            </a:extLst>
          </p:cNvPr>
          <p:cNvSpPr txBox="1"/>
          <p:nvPr/>
        </p:nvSpPr>
        <p:spPr>
          <a:xfrm>
            <a:off x="4333960" y="410224"/>
            <a:ext cx="36850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Safety netting templates are also in Arden’s and PCIT programmes and enable the user to follow up the FIT and 2WW referral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01513-6E8F-4095-BE01-9F192859D503}"/>
              </a:ext>
            </a:extLst>
          </p:cNvPr>
          <p:cNvSpPr txBox="1"/>
          <p:nvPr/>
        </p:nvSpPr>
        <p:spPr>
          <a:xfrm>
            <a:off x="641180" y="1816797"/>
            <a:ext cx="183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Ardens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F6B3D3-CED5-429E-8ADC-4CF6F343AAEF}"/>
              </a:ext>
            </a:extLst>
          </p:cNvPr>
          <p:cNvSpPr txBox="1"/>
          <p:nvPr/>
        </p:nvSpPr>
        <p:spPr>
          <a:xfrm>
            <a:off x="6738240" y="1682449"/>
            <a:ext cx="183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PCIT</a:t>
            </a: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8F269E21-322B-4085-940D-DAEF9AC0C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511" y="4726075"/>
            <a:ext cx="2541346" cy="193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858F93C-19BC-44A3-B297-B6352D441D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2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0"/>
    </mc:Choice>
    <mc:Fallback xmlns="">
      <p:transition spd="slow" advTm="1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16B3C7-DB34-4946-A8CF-D669C3DBC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Case for Change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294FE-33FC-4A7C-B0E7-268338851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What’s changed and why</a:t>
            </a: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BF6DCC82-BB49-CE09-5869-D1CD58CBC1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682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393"/>
    </mc:Choice>
    <mc:Fallback xmlns="">
      <p:transition spd="slow" advTm="95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AB749-A0D6-4AB4-A847-0A7B8CB115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hlinkClick r:id="rId4"/>
              </a:rPr>
              <a:t>Safety Netting</a:t>
            </a:r>
            <a:br>
              <a:rPr lang="en-GB" dirty="0"/>
            </a:br>
            <a:r>
              <a:rPr lang="en-GB" dirty="0"/>
              <a:t>- </a:t>
            </a:r>
            <a:r>
              <a:rPr lang="en-GB" dirty="0" err="1"/>
              <a:t>Ardens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50FE08-9B47-41D9-B1DF-2BDDC8C8B6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Opens in web browser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FE2A1AC-AF1B-4A42-A882-ED403AD87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7"/>
    </mc:Choice>
    <mc:Fallback xmlns="">
      <p:transition spd="slow" advTm="1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AB749-A0D6-4AB4-A847-0A7B8CB115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hlinkClick r:id="rId4"/>
              </a:rPr>
              <a:t>Safety Netting</a:t>
            </a:r>
            <a:br>
              <a:rPr lang="en-GB" dirty="0"/>
            </a:br>
            <a:r>
              <a:rPr lang="en-GB" dirty="0"/>
              <a:t>- Primary IT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50FE08-9B47-41D9-B1DF-2BDDC8C8B6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Opens in web browser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9EEABC2-6E7A-4720-9616-0ACDDF710B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5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4"/>
    </mc:Choice>
    <mc:Fallback xmlns="">
      <p:transition spd="slow" advTm="11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FFA7F-7EDE-4FFB-BA2E-F8649A319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important aspects for primary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AD39F-55A0-4B07-AE60-5C0E8B119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1. Fast track referral for suspected lower GI referral</a:t>
            </a:r>
          </a:p>
          <a:p>
            <a:pPr lvl="1"/>
            <a:r>
              <a:rPr lang="en-GB" dirty="0"/>
              <a:t>Follow up – FIT test requested on [insert date] </a:t>
            </a:r>
          </a:p>
          <a:p>
            <a:pPr lvl="1"/>
            <a:r>
              <a:rPr lang="en-GB" dirty="0"/>
              <a:t>Set date to send 2WW referral [2 weeks from now]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2. FIT</a:t>
            </a:r>
          </a:p>
          <a:p>
            <a:pPr lvl="1"/>
            <a:r>
              <a:rPr lang="en-GB" dirty="0"/>
              <a:t>Referred for Quantitative faecal immunochemical test (</a:t>
            </a:r>
            <a:r>
              <a:rPr lang="en-GB" dirty="0" err="1"/>
              <a:t>qFIT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Follow up – send 1</a:t>
            </a:r>
            <a:r>
              <a:rPr lang="en-GB" baseline="30000" dirty="0"/>
              <a:t>st</a:t>
            </a:r>
            <a:r>
              <a:rPr lang="en-GB" dirty="0"/>
              <a:t> text immediately</a:t>
            </a:r>
          </a:p>
          <a:p>
            <a:pPr lvl="1"/>
            <a:r>
              <a:rPr lang="en-GB" dirty="0"/>
              <a:t>Schedule 2</a:t>
            </a:r>
            <a:r>
              <a:rPr lang="en-GB" baseline="30000" dirty="0"/>
              <a:t>nd</a:t>
            </a:r>
            <a:r>
              <a:rPr lang="en-GB" dirty="0"/>
              <a:t> text in 5 days</a:t>
            </a:r>
          </a:p>
          <a:p>
            <a:pPr marL="457200" lvl="1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457200" lvl="1" indent="0">
              <a:buNone/>
              <a:tabLst>
                <a:tab pos="0" algn="l"/>
              </a:tabLst>
            </a:pPr>
            <a:r>
              <a:rPr lang="en-GB" b="1" dirty="0">
                <a:solidFill>
                  <a:schemeClr val="tx1"/>
                </a:solidFill>
              </a:rPr>
              <a:t>Remember after your FIT result is back your cancer referral will require safety netting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98AE5FB-3479-4136-96BD-C4E6ABF789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3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9"/>
    </mc:Choice>
    <mc:Fallback xmlns="">
      <p:transition spd="slow" advTm="1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16B3C7-DB34-4946-A8CF-D669C3DBC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Examples	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294FE-33FC-4A7C-B0E7-268338851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Two Week Waits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2A0CC7C-5247-4ED1-92B9-3EA7F9FA5D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5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79"/>
    </mc:Choice>
    <mc:Fallback xmlns="">
      <p:transition spd="slow" advTm="70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A612B-4D0B-465B-8ABB-AFC8D81C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0371F-CBD4-4632-93EF-0055F42EF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1CF361-F8C6-485A-8500-326569C2A269}"/>
              </a:ext>
            </a:extLst>
          </p:cNvPr>
          <p:cNvSpPr/>
          <p:nvPr/>
        </p:nvSpPr>
        <p:spPr>
          <a:xfrm>
            <a:off x="5086457" y="672903"/>
            <a:ext cx="1578503" cy="1620612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67E560EB-C4F6-44D4-B024-A3CF7F55515C}"/>
              </a:ext>
            </a:extLst>
          </p:cNvPr>
          <p:cNvGrpSpPr/>
          <p:nvPr/>
        </p:nvGrpSpPr>
        <p:grpSpPr>
          <a:xfrm>
            <a:off x="59171" y="218761"/>
            <a:ext cx="12132829" cy="6259443"/>
            <a:chOff x="56465" y="384590"/>
            <a:chExt cx="12132829" cy="6259443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E6101F18-1F75-441E-9C7A-740E3E767A89}"/>
                </a:ext>
              </a:extLst>
            </p:cNvPr>
            <p:cNvSpPr txBox="1"/>
            <p:nvPr/>
          </p:nvSpPr>
          <p:spPr>
            <a:xfrm>
              <a:off x="3398481" y="384590"/>
              <a:ext cx="4998412" cy="30777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sz="1400" b="1" dirty="0"/>
                <a:t>PATIENT ATTENDS GP, GP CONCERNED ABOUT LGI CANCER </a:t>
              </a:r>
              <a:endParaRPr lang="en-GB" b="1" baseline="30000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59B338AE-ACE0-41A5-9D98-6F9A388720C6}"/>
                </a:ext>
              </a:extLst>
            </p:cNvPr>
            <p:cNvSpPr txBox="1"/>
            <p:nvPr/>
          </p:nvSpPr>
          <p:spPr>
            <a:xfrm>
              <a:off x="6753131" y="815323"/>
              <a:ext cx="2067061" cy="64633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presents with: </a:t>
              </a:r>
              <a:endParaRPr lang="en-GB" baseline="30000" dirty="0"/>
            </a:p>
            <a:p>
              <a:r>
                <a:rPr lang="en-GB" dirty="0"/>
                <a:t>Unexplained Rectal Mass</a:t>
              </a:r>
            </a:p>
            <a:p>
              <a:r>
                <a:rPr lang="en-GB" dirty="0"/>
                <a:t>Anal Ulceration/Mass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6576CD4-61E7-40EF-8AE9-960FB31ECFE1}"/>
                </a:ext>
              </a:extLst>
            </p:cNvPr>
            <p:cNvSpPr txBox="1"/>
            <p:nvPr/>
          </p:nvSpPr>
          <p:spPr>
            <a:xfrm>
              <a:off x="6851885" y="1944058"/>
              <a:ext cx="2067061" cy="276999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LGI 2WW REFERRAL MADE</a:t>
              </a:r>
              <a:endParaRPr lang="en-GB" baseline="30000" dirty="0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2C6904D-D9AF-4137-A7AF-01AA4EE366E7}"/>
                </a:ext>
              </a:extLst>
            </p:cNvPr>
            <p:cNvSpPr txBox="1"/>
            <p:nvPr/>
          </p:nvSpPr>
          <p:spPr>
            <a:xfrm>
              <a:off x="3550774" y="3006799"/>
              <a:ext cx="2633800" cy="27699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NEGATIVE FIT result &lt;10 ugHb/g </a:t>
              </a:r>
              <a:endParaRPr lang="en-GB" b="1" baseline="30000" dirty="0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D521A465-FC6C-45B3-830A-EC3800C3AA25}"/>
                </a:ext>
              </a:extLst>
            </p:cNvPr>
            <p:cNvSpPr txBox="1"/>
            <p:nvPr/>
          </p:nvSpPr>
          <p:spPr>
            <a:xfrm>
              <a:off x="8025857" y="2764810"/>
              <a:ext cx="2350461" cy="138499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POSITIVE FIT RESULT </a:t>
              </a:r>
              <a:r>
                <a:rPr lang="en-GB" b="1" u="sng" dirty="0"/>
                <a:t>&gt;</a:t>
              </a:r>
              <a:r>
                <a:rPr lang="en-GB" b="1" dirty="0"/>
                <a:t>10 ugHb/g (inc. IDA) </a:t>
              </a:r>
              <a:endParaRPr lang="en-GB" b="1" baseline="30000" dirty="0"/>
            </a:p>
            <a:p>
              <a:r>
                <a:rPr lang="en-GB" i="1" dirty="0"/>
                <a:t>Please ensure the correct FIT code and the 2WW urgent LGI/Colorectal referral code has been added within the correct timelines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4E49CADD-E166-488D-9E6E-8AC109562438}"/>
                </a:ext>
              </a:extLst>
            </p:cNvPr>
            <p:cNvSpPr txBox="1"/>
            <p:nvPr/>
          </p:nvSpPr>
          <p:spPr>
            <a:xfrm>
              <a:off x="8487025" y="4542428"/>
              <a:ext cx="1889290" cy="276999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LGI 2WW REFERRAL MADE </a:t>
              </a:r>
              <a:endParaRPr lang="en-GB" baseline="30000" dirty="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55541CA-E526-4059-8B8E-198BB68BD543}"/>
                </a:ext>
              </a:extLst>
            </p:cNvPr>
            <p:cNvSpPr txBox="1"/>
            <p:nvPr/>
          </p:nvSpPr>
          <p:spPr>
            <a:xfrm>
              <a:off x="2463134" y="4402462"/>
              <a:ext cx="1113342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has IDA </a:t>
              </a:r>
              <a:endParaRPr lang="en-GB" baseline="30000" dirty="0"/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5A52978D-BF21-44DB-8F13-07B85170C909}"/>
                </a:ext>
              </a:extLst>
            </p:cNvPr>
            <p:cNvSpPr txBox="1"/>
            <p:nvPr/>
          </p:nvSpPr>
          <p:spPr>
            <a:xfrm>
              <a:off x="3877831" y="4402462"/>
              <a:ext cx="1523871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Ongoing NG12 Symptoms</a:t>
              </a:r>
              <a:endParaRPr lang="en-GB" baseline="30000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BDB82092-59C1-4C22-9C45-1382BCCF5673}"/>
                </a:ext>
              </a:extLst>
            </p:cNvPr>
            <p:cNvSpPr txBox="1"/>
            <p:nvPr/>
          </p:nvSpPr>
          <p:spPr>
            <a:xfrm>
              <a:off x="5527443" y="4402462"/>
              <a:ext cx="1314264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Unexplained PR bleeding</a:t>
              </a:r>
              <a:endParaRPr lang="en-GB" baseline="30000" dirty="0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B2CFCA8-2123-4800-B77F-5A41BF224FA8}"/>
                </a:ext>
              </a:extLst>
            </p:cNvPr>
            <p:cNvSpPr txBox="1"/>
            <p:nvPr/>
          </p:nvSpPr>
          <p:spPr>
            <a:xfrm>
              <a:off x="7047020" y="4402461"/>
              <a:ext cx="1314264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doesn’t require a referral</a:t>
              </a:r>
              <a:endParaRPr lang="en-GB" baseline="30000" dirty="0"/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8C0F988-A751-439F-B272-FAF819C75908}"/>
                </a:ext>
              </a:extLst>
            </p:cNvPr>
            <p:cNvSpPr txBox="1"/>
            <p:nvPr/>
          </p:nvSpPr>
          <p:spPr>
            <a:xfrm>
              <a:off x="2281412" y="5628372"/>
              <a:ext cx="1496699" cy="461665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LGI 2WW REFERRAL MADE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8654735-A16A-42F8-8CE2-D38170958C07}"/>
                </a:ext>
              </a:extLst>
            </p:cNvPr>
            <p:cNvSpPr txBox="1"/>
            <p:nvPr/>
          </p:nvSpPr>
          <p:spPr>
            <a:xfrm>
              <a:off x="4067819" y="5628371"/>
              <a:ext cx="1155645" cy="46166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NSS</a:t>
              </a:r>
            </a:p>
            <a:p>
              <a:r>
                <a:rPr lang="en-GB" dirty="0"/>
                <a:t> Referral made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0366D1B-D708-432F-8C55-42DCF3317CAE}"/>
                </a:ext>
              </a:extLst>
            </p:cNvPr>
            <p:cNvSpPr txBox="1"/>
            <p:nvPr/>
          </p:nvSpPr>
          <p:spPr>
            <a:xfrm>
              <a:off x="5527442" y="5628371"/>
              <a:ext cx="1314264" cy="830997"/>
            </a:xfrm>
            <a:prstGeom prst="rect">
              <a:avLst/>
            </a:prstGeom>
            <a:solidFill>
              <a:srgbClr val="F7E1AB"/>
            </a:solidFill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Direct access Flexi Sig – Cancer Pathway Referral made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829DF484-4037-4F5E-A903-82FD0B0FDF6F}"/>
                </a:ext>
              </a:extLst>
            </p:cNvPr>
            <p:cNvSpPr txBox="1"/>
            <p:nvPr/>
          </p:nvSpPr>
          <p:spPr>
            <a:xfrm>
              <a:off x="6925652" y="5628371"/>
              <a:ext cx="1496699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Patient safety netted in Primary Care</a:t>
              </a:r>
            </a:p>
          </p:txBody>
        </p:sp>
        <p:cxnSp>
          <p:nvCxnSpPr>
            <p:cNvPr id="136" name="Connector: Elbow 135">
              <a:extLst>
                <a:ext uri="{FF2B5EF4-FFF2-40B4-BE49-F238E27FC236}">
                  <a16:creationId xmlns:a16="http://schemas.microsoft.com/office/drawing/2014/main" id="{158470D2-9127-4B8F-914D-B0BF96DF6F3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931015" y="2044925"/>
              <a:ext cx="941372" cy="1037399"/>
            </a:xfrm>
            <a:prstGeom prst="bentConnector3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75F58DAE-8312-4CE1-AEDB-EB5E73FFB490}"/>
                </a:ext>
              </a:extLst>
            </p:cNvPr>
            <p:cNvCxnSpPr>
              <a:cxnSpLocks/>
            </p:cNvCxnSpPr>
            <p:nvPr/>
          </p:nvCxnSpPr>
          <p:spPr>
            <a:xfrm>
              <a:off x="9301970" y="4149805"/>
              <a:ext cx="0" cy="43188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B56E0C04-9721-4FB5-8B22-3E338C9CC36D}"/>
                </a:ext>
              </a:extLst>
            </p:cNvPr>
            <p:cNvCxnSpPr>
              <a:cxnSpLocks/>
              <a:stCxn id="128" idx="2"/>
              <a:endCxn id="132" idx="0"/>
            </p:cNvCxnSpPr>
            <p:nvPr/>
          </p:nvCxnSpPr>
          <p:spPr>
            <a:xfrm>
              <a:off x="3019805" y="4864127"/>
              <a:ext cx="9957" cy="76424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2779A3D1-D8F6-488E-AC5D-48C79F204777}"/>
                </a:ext>
              </a:extLst>
            </p:cNvPr>
            <p:cNvCxnSpPr>
              <a:cxnSpLocks/>
            </p:cNvCxnSpPr>
            <p:nvPr/>
          </p:nvCxnSpPr>
          <p:spPr>
            <a:xfrm>
              <a:off x="4891315" y="4864127"/>
              <a:ext cx="5875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B755B474-FBB2-4D2B-B356-713FBDEC5BC1}"/>
                </a:ext>
              </a:extLst>
            </p:cNvPr>
            <p:cNvCxnSpPr>
              <a:cxnSpLocks/>
              <a:stCxn id="130" idx="2"/>
              <a:endCxn id="134" idx="0"/>
            </p:cNvCxnSpPr>
            <p:nvPr/>
          </p:nvCxnSpPr>
          <p:spPr>
            <a:xfrm flipH="1">
              <a:off x="6184574" y="4864127"/>
              <a:ext cx="1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66E76E3-2F86-4DAD-9814-C29D8C629EDA}"/>
                </a:ext>
              </a:extLst>
            </p:cNvPr>
            <p:cNvSpPr txBox="1"/>
            <p:nvPr/>
          </p:nvSpPr>
          <p:spPr>
            <a:xfrm>
              <a:off x="8749821" y="5443704"/>
              <a:ext cx="3439473" cy="120032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dirty="0"/>
                <a:t>This document requires:</a:t>
              </a:r>
              <a:br>
                <a:rPr lang="en-GB" dirty="0"/>
              </a:br>
              <a:r>
                <a:rPr lang="en-GB" dirty="0"/>
                <a:t>-timely turnaround of FIT results</a:t>
              </a:r>
            </a:p>
            <a:p>
              <a:r>
                <a:rPr lang="en-GB" dirty="0"/>
                <a:t>-an active NSS pathway</a:t>
              </a:r>
            </a:p>
            <a:p>
              <a:r>
                <a:rPr lang="en-GB" dirty="0">
                  <a:cs typeface="Calibri"/>
                </a:rPr>
                <a:t>-flexi sig pathway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A5E9F97D-B59A-47E4-85EC-C6D866F7DD15}"/>
                </a:ext>
              </a:extLst>
            </p:cNvPr>
            <p:cNvSpPr txBox="1"/>
            <p:nvPr/>
          </p:nvSpPr>
          <p:spPr>
            <a:xfrm>
              <a:off x="10565144" y="3429000"/>
              <a:ext cx="1491519" cy="17543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Remember, especially for </a:t>
              </a:r>
              <a:r>
                <a:rPr lang="en-GB" sz="1200" u="sng" dirty="0"/>
                <a:t>young patients </a:t>
              </a:r>
              <a:r>
                <a:rPr lang="en-GB" sz="1200" dirty="0"/>
                <a:t>with bowel symptoms they may have IBD, hence do a Faecal Calprotectin and if positive refer to the </a:t>
              </a:r>
              <a:r>
                <a:rPr lang="en-GB" sz="1200" u="sng" dirty="0">
                  <a:solidFill>
                    <a:schemeClr val="accent6"/>
                  </a:solidFill>
                </a:rPr>
                <a:t>urgent IBD pathway</a:t>
              </a:r>
              <a:endParaRPr lang="en-GB" sz="1200" u="sng" baseline="30000" dirty="0">
                <a:solidFill>
                  <a:schemeClr val="accent6"/>
                </a:solidFill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DD8189C3-610B-4161-B359-A5AFA077EDDD}"/>
                </a:ext>
              </a:extLst>
            </p:cNvPr>
            <p:cNvSpPr txBox="1"/>
            <p:nvPr/>
          </p:nvSpPr>
          <p:spPr>
            <a:xfrm>
              <a:off x="3576475" y="3565784"/>
              <a:ext cx="2608095" cy="27699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Patient reviewed by GP</a:t>
              </a:r>
              <a:endParaRPr lang="en-GB" b="1" baseline="30000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4C102E69-F665-40C7-87C4-EB6789C25976}"/>
                </a:ext>
              </a:extLst>
            </p:cNvPr>
            <p:cNvSpPr txBox="1"/>
            <p:nvPr/>
          </p:nvSpPr>
          <p:spPr>
            <a:xfrm>
              <a:off x="2475849" y="1528432"/>
              <a:ext cx="1809822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Test not returned</a:t>
              </a:r>
              <a:endParaRPr lang="en-GB" baseline="30000" dirty="0"/>
            </a:p>
            <a:p>
              <a:r>
                <a:rPr lang="en-GB" dirty="0"/>
                <a:t> Patient reminded (Day 7)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32D8619-7B56-4E4D-91B5-876662F6A251}"/>
                </a:ext>
              </a:extLst>
            </p:cNvPr>
            <p:cNvSpPr txBox="1"/>
            <p:nvPr/>
          </p:nvSpPr>
          <p:spPr>
            <a:xfrm>
              <a:off x="505607" y="1537602"/>
              <a:ext cx="1757508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Test not returned </a:t>
              </a:r>
              <a:endParaRPr lang="en-GB" baseline="30000" dirty="0"/>
            </a:p>
            <a:p>
              <a:r>
                <a:rPr lang="en-GB" dirty="0"/>
                <a:t>Day 21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CB141ADE-A76C-4DFD-8D63-DE65998050D7}"/>
                </a:ext>
              </a:extLst>
            </p:cNvPr>
            <p:cNvSpPr txBox="1"/>
            <p:nvPr/>
          </p:nvSpPr>
          <p:spPr>
            <a:xfrm>
              <a:off x="10091583" y="1118619"/>
              <a:ext cx="1757508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FIT test Spoilt or not completed </a:t>
              </a:r>
              <a:endParaRPr lang="en-GB" baseline="30000" dirty="0"/>
            </a:p>
          </p:txBody>
        </p:sp>
        <p:cxnSp>
          <p:nvCxnSpPr>
            <p:cNvPr id="147" name="Straight Arrow Connector 146">
              <a:extLst>
                <a:ext uri="{FF2B5EF4-FFF2-40B4-BE49-F238E27FC236}">
                  <a16:creationId xmlns:a16="http://schemas.microsoft.com/office/drawing/2014/main" id="{197F61AC-8739-401F-8FF7-6EBE230C3C5B}"/>
                </a:ext>
              </a:extLst>
            </p:cNvPr>
            <p:cNvCxnSpPr>
              <a:cxnSpLocks/>
              <a:stCxn id="122" idx="1"/>
            </p:cNvCxnSpPr>
            <p:nvPr/>
          </p:nvCxnSpPr>
          <p:spPr>
            <a:xfrm flipH="1" flipV="1">
              <a:off x="4264515" y="1776439"/>
              <a:ext cx="824940" cy="319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Arrow Connector 147">
              <a:extLst>
                <a:ext uri="{FF2B5EF4-FFF2-40B4-BE49-F238E27FC236}">
                  <a16:creationId xmlns:a16="http://schemas.microsoft.com/office/drawing/2014/main" id="{791A551A-4339-4EA1-9EA2-40B38CACF066}"/>
                </a:ext>
              </a:extLst>
            </p:cNvPr>
            <p:cNvCxnSpPr>
              <a:cxnSpLocks/>
              <a:endCxn id="145" idx="3"/>
            </p:cNvCxnSpPr>
            <p:nvPr/>
          </p:nvCxnSpPr>
          <p:spPr>
            <a:xfrm flipH="1" flipV="1">
              <a:off x="2263115" y="1768435"/>
              <a:ext cx="224024" cy="800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9D18FCD5-6D29-48F2-97E4-F14A8F198F6A}"/>
                </a:ext>
              </a:extLst>
            </p:cNvPr>
            <p:cNvSpPr txBox="1"/>
            <p:nvPr/>
          </p:nvSpPr>
          <p:spPr>
            <a:xfrm>
              <a:off x="10124966" y="1884501"/>
              <a:ext cx="1690741" cy="4616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GP to make contact with patient for repeat</a:t>
              </a: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2F22C281-6764-4D69-9645-A41095FC6E55}"/>
                </a:ext>
              </a:extLst>
            </p:cNvPr>
            <p:cNvSpPr txBox="1"/>
            <p:nvPr/>
          </p:nvSpPr>
          <p:spPr>
            <a:xfrm>
              <a:off x="4138727" y="799050"/>
              <a:ext cx="1245494" cy="6463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declined/Unable to do FIT </a:t>
              </a:r>
              <a:endParaRPr lang="en-GB" baseline="30000" dirty="0"/>
            </a:p>
          </p:txBody>
        </p:sp>
        <p:cxnSp>
          <p:nvCxnSpPr>
            <p:cNvPr id="151" name="Connector: Elbow 150">
              <a:extLst>
                <a:ext uri="{FF2B5EF4-FFF2-40B4-BE49-F238E27FC236}">
                  <a16:creationId xmlns:a16="http://schemas.microsoft.com/office/drawing/2014/main" id="{E64572AF-44EE-4EDE-896E-8B84DA0BD6AD}"/>
                </a:ext>
              </a:extLst>
            </p:cNvPr>
            <p:cNvCxnSpPr>
              <a:cxnSpLocks/>
            </p:cNvCxnSpPr>
            <p:nvPr/>
          </p:nvCxnSpPr>
          <p:spPr>
            <a:xfrm>
              <a:off x="4891315" y="4107752"/>
              <a:ext cx="2820222" cy="245967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F0279878-66D2-4D17-833D-539DFAEBD61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98544" y="1120732"/>
              <a:ext cx="503639" cy="997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9685267D-C4C0-4478-B26B-1DFBE8DDF7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6293" y="1118619"/>
              <a:ext cx="3762434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CA797A0-635A-4255-9042-250E72399352}"/>
                </a:ext>
              </a:extLst>
            </p:cNvPr>
            <p:cNvSpPr txBox="1"/>
            <p:nvPr/>
          </p:nvSpPr>
          <p:spPr>
            <a:xfrm>
              <a:off x="509844" y="2376808"/>
              <a:ext cx="1690741" cy="4616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GP contacts patient for repeat</a:t>
              </a:r>
            </a:p>
          </p:txBody>
        </p:sp>
        <p:cxnSp>
          <p:nvCxnSpPr>
            <p:cNvPr id="155" name="Straight Arrow Connector 154">
              <a:extLst>
                <a:ext uri="{FF2B5EF4-FFF2-40B4-BE49-F238E27FC236}">
                  <a16:creationId xmlns:a16="http://schemas.microsoft.com/office/drawing/2014/main" id="{6BA196D5-9F93-4B92-9BB9-9A6025A3D695}"/>
                </a:ext>
              </a:extLst>
            </p:cNvPr>
            <p:cNvCxnSpPr>
              <a:cxnSpLocks/>
            </p:cNvCxnSpPr>
            <p:nvPr/>
          </p:nvCxnSpPr>
          <p:spPr>
            <a:xfrm>
              <a:off x="376293" y="1118619"/>
              <a:ext cx="0" cy="451486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Arrow Connector 155">
              <a:extLst>
                <a:ext uri="{FF2B5EF4-FFF2-40B4-BE49-F238E27FC236}">
                  <a16:creationId xmlns:a16="http://schemas.microsoft.com/office/drawing/2014/main" id="{7ACEC339-CF1C-4DAB-B1F0-7DC3956417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65969" y="1584318"/>
              <a:ext cx="1" cy="29773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Arrow Connector 156">
              <a:extLst>
                <a:ext uri="{FF2B5EF4-FFF2-40B4-BE49-F238E27FC236}">
                  <a16:creationId xmlns:a16="http://schemas.microsoft.com/office/drawing/2014/main" id="{B2DF97E2-FB8F-45AA-B62A-6674B746CCDB}"/>
                </a:ext>
              </a:extLst>
            </p:cNvPr>
            <p:cNvCxnSpPr>
              <a:cxnSpLocks/>
              <a:endCxn id="154" idx="0"/>
            </p:cNvCxnSpPr>
            <p:nvPr/>
          </p:nvCxnSpPr>
          <p:spPr>
            <a:xfrm>
              <a:off x="1355215" y="1988941"/>
              <a:ext cx="0" cy="38786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F9263A46-0341-46D1-9143-A0531B3411B2}"/>
                </a:ext>
              </a:extLst>
            </p:cNvPr>
            <p:cNvSpPr txBox="1"/>
            <p:nvPr/>
          </p:nvSpPr>
          <p:spPr>
            <a:xfrm>
              <a:off x="56465" y="5612362"/>
              <a:ext cx="890889" cy="646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NSS </a:t>
              </a:r>
            </a:p>
            <a:p>
              <a:r>
                <a:rPr lang="en-GB" dirty="0"/>
                <a:t>Referral made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998C8B52-DA90-477B-A9D6-CB033EBE7A65}"/>
                </a:ext>
              </a:extLst>
            </p:cNvPr>
            <p:cNvSpPr txBox="1"/>
            <p:nvPr/>
          </p:nvSpPr>
          <p:spPr>
            <a:xfrm>
              <a:off x="5089455" y="2116852"/>
              <a:ext cx="1577131" cy="276999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FIT results reviewed</a:t>
              </a:r>
              <a:endParaRPr lang="en-GB" b="1" baseline="30000" dirty="0"/>
            </a:p>
          </p:txBody>
        </p:sp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C8EE0A85-2BF5-4B89-9118-09797CDAD89C}"/>
                </a:ext>
              </a:extLst>
            </p:cNvPr>
            <p:cNvCxnSpPr>
              <a:cxnSpLocks/>
              <a:stCxn id="121" idx="2"/>
            </p:cNvCxnSpPr>
            <p:nvPr/>
          </p:nvCxnSpPr>
          <p:spPr>
            <a:xfrm flipH="1">
              <a:off x="5884970" y="692367"/>
              <a:ext cx="12717" cy="95395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A6A10C1F-9E0B-4270-AB99-AE84FC979AE4}"/>
                </a:ext>
              </a:extLst>
            </p:cNvPr>
            <p:cNvCxnSpPr>
              <a:cxnSpLocks/>
              <a:stCxn id="123" idx="2"/>
            </p:cNvCxnSpPr>
            <p:nvPr/>
          </p:nvCxnSpPr>
          <p:spPr>
            <a:xfrm flipH="1">
              <a:off x="7786661" y="1461654"/>
              <a:ext cx="1" cy="49777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>
              <a:extLst>
                <a:ext uri="{FF2B5EF4-FFF2-40B4-BE49-F238E27FC236}">
                  <a16:creationId xmlns:a16="http://schemas.microsoft.com/office/drawing/2014/main" id="{B9BCDF69-4059-42E8-87DE-994314F698A3}"/>
                </a:ext>
              </a:extLst>
            </p:cNvPr>
            <p:cNvCxnSpPr>
              <a:cxnSpLocks/>
            </p:cNvCxnSpPr>
            <p:nvPr/>
          </p:nvCxnSpPr>
          <p:spPr>
            <a:xfrm>
              <a:off x="5906244" y="1932000"/>
              <a:ext cx="9061" cy="25087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Arrow Connector 163">
              <a:extLst>
                <a:ext uri="{FF2B5EF4-FFF2-40B4-BE49-F238E27FC236}">
                  <a16:creationId xmlns:a16="http://schemas.microsoft.com/office/drawing/2014/main" id="{E6E10E95-F9F4-4E23-84FF-A5785CF1BAAF}"/>
                </a:ext>
              </a:extLst>
            </p:cNvPr>
            <p:cNvCxnSpPr>
              <a:cxnSpLocks/>
            </p:cNvCxnSpPr>
            <p:nvPr/>
          </p:nvCxnSpPr>
          <p:spPr>
            <a:xfrm>
              <a:off x="4874583" y="3274923"/>
              <a:ext cx="0" cy="30815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062E639-2817-418A-9194-A32780849B2A}"/>
                </a:ext>
              </a:extLst>
            </p:cNvPr>
            <p:cNvSpPr txBox="1"/>
            <p:nvPr/>
          </p:nvSpPr>
          <p:spPr>
            <a:xfrm>
              <a:off x="1008762" y="4417118"/>
              <a:ext cx="1113342" cy="6463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GP not concerned about a cancer</a:t>
              </a:r>
              <a:endParaRPr lang="en-GB" baseline="30000" dirty="0"/>
            </a:p>
          </p:txBody>
        </p: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3ABD2A7A-8060-492A-A513-F08D5451B002}"/>
                </a:ext>
              </a:extLst>
            </p:cNvPr>
            <p:cNvCxnSpPr>
              <a:cxnSpLocks/>
            </p:cNvCxnSpPr>
            <p:nvPr/>
          </p:nvCxnSpPr>
          <p:spPr>
            <a:xfrm>
              <a:off x="1574451" y="5063449"/>
              <a:ext cx="12656" cy="52438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Arrow Connector 166">
              <a:extLst>
                <a:ext uri="{FF2B5EF4-FFF2-40B4-BE49-F238E27FC236}">
                  <a16:creationId xmlns:a16="http://schemas.microsoft.com/office/drawing/2014/main" id="{35E08B56-D25D-408C-8810-1418A3543A8D}"/>
                </a:ext>
              </a:extLst>
            </p:cNvPr>
            <p:cNvCxnSpPr>
              <a:cxnSpLocks/>
              <a:endCxn id="128" idx="0"/>
            </p:cNvCxnSpPr>
            <p:nvPr/>
          </p:nvCxnSpPr>
          <p:spPr>
            <a:xfrm>
              <a:off x="3009013" y="4138691"/>
              <a:ext cx="10792" cy="26377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AEE70C7-0F88-446C-B1BF-5A58E550FFDE}"/>
                </a:ext>
              </a:extLst>
            </p:cNvPr>
            <p:cNvSpPr txBox="1"/>
            <p:nvPr/>
          </p:nvSpPr>
          <p:spPr>
            <a:xfrm>
              <a:off x="1086681" y="5594764"/>
              <a:ext cx="1000853" cy="83099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Advice &amp;</a:t>
              </a:r>
            </a:p>
            <a:p>
              <a:r>
                <a:rPr lang="en-GB" b="1" dirty="0"/>
                <a:t>Guidance/</a:t>
              </a:r>
            </a:p>
            <a:p>
              <a:r>
                <a:rPr lang="en-GB" b="1" dirty="0"/>
                <a:t>Routine referral</a:t>
              </a:r>
            </a:p>
          </p:txBody>
        </p:sp>
        <p:cxnSp>
          <p:nvCxnSpPr>
            <p:cNvPr id="169" name="Connector: Elbow 168">
              <a:extLst>
                <a:ext uri="{FF2B5EF4-FFF2-40B4-BE49-F238E27FC236}">
                  <a16:creationId xmlns:a16="http://schemas.microsoft.com/office/drawing/2014/main" id="{B4FEEFCE-7828-413E-B4E8-9AD952ED5376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574452" y="4114112"/>
              <a:ext cx="3341979" cy="261025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Arrow Connector 169">
              <a:extLst>
                <a:ext uri="{FF2B5EF4-FFF2-40B4-BE49-F238E27FC236}">
                  <a16:creationId xmlns:a16="http://schemas.microsoft.com/office/drawing/2014/main" id="{9D567F8D-71B5-48DD-B913-4C5444CA855C}"/>
                </a:ext>
              </a:extLst>
            </p:cNvPr>
            <p:cNvCxnSpPr/>
            <p:nvPr/>
          </p:nvCxnSpPr>
          <p:spPr>
            <a:xfrm flipH="1">
              <a:off x="7697816" y="4862759"/>
              <a:ext cx="1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ctor: Elbow 170">
              <a:extLst>
                <a:ext uri="{FF2B5EF4-FFF2-40B4-BE49-F238E27FC236}">
                  <a16:creationId xmlns:a16="http://schemas.microsoft.com/office/drawing/2014/main" id="{13C356D5-6B47-4831-9794-BF9061195BC3}"/>
                </a:ext>
              </a:extLst>
            </p:cNvPr>
            <p:cNvCxnSpPr>
              <a:cxnSpLocks/>
              <a:endCxn id="126" idx="0"/>
            </p:cNvCxnSpPr>
            <p:nvPr/>
          </p:nvCxnSpPr>
          <p:spPr>
            <a:xfrm>
              <a:off x="5931324" y="2554293"/>
              <a:ext cx="3269764" cy="210517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Arrow Connector 171">
              <a:extLst>
                <a:ext uri="{FF2B5EF4-FFF2-40B4-BE49-F238E27FC236}">
                  <a16:creationId xmlns:a16="http://schemas.microsoft.com/office/drawing/2014/main" id="{67B462D7-FA3E-4193-8AA2-CD40409C727E}"/>
                </a:ext>
              </a:extLst>
            </p:cNvPr>
            <p:cNvCxnSpPr/>
            <p:nvPr/>
          </p:nvCxnSpPr>
          <p:spPr>
            <a:xfrm>
              <a:off x="4891315" y="4116044"/>
              <a:ext cx="0" cy="2606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Arrow Connector 172">
              <a:extLst>
                <a:ext uri="{FF2B5EF4-FFF2-40B4-BE49-F238E27FC236}">
                  <a16:creationId xmlns:a16="http://schemas.microsoft.com/office/drawing/2014/main" id="{2964FD7C-DF48-46F3-995C-0B31B6E33A0A}"/>
                </a:ext>
              </a:extLst>
            </p:cNvPr>
            <p:cNvCxnSpPr/>
            <p:nvPr/>
          </p:nvCxnSpPr>
          <p:spPr>
            <a:xfrm>
              <a:off x="6184570" y="4147900"/>
              <a:ext cx="0" cy="2606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A79D8593-3A7F-40DA-B8EB-BB25A52A4FDA}"/>
                </a:ext>
              </a:extLst>
            </p:cNvPr>
            <p:cNvCxnSpPr>
              <a:cxnSpLocks/>
              <a:stCxn id="143" idx="2"/>
            </p:cNvCxnSpPr>
            <p:nvPr/>
          </p:nvCxnSpPr>
          <p:spPr>
            <a:xfrm>
              <a:off x="4880523" y="3842783"/>
              <a:ext cx="10792" cy="24355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6B2FA91-29CE-492F-A967-2A6A63F864D0}"/>
                </a:ext>
              </a:extLst>
            </p:cNvPr>
            <p:cNvSpPr txBox="1"/>
            <p:nvPr/>
          </p:nvSpPr>
          <p:spPr>
            <a:xfrm>
              <a:off x="5089455" y="1641129"/>
              <a:ext cx="1577131" cy="276999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FIT test requested</a:t>
              </a:r>
              <a:endParaRPr lang="en-GB" b="1" baseline="30000" dirty="0"/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12712B44-5464-4A11-9195-2A3FC417E2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97687" y="1128105"/>
              <a:ext cx="855444" cy="262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8E8C1EF-156A-4013-AAB7-D83A2B0868C0}"/>
              </a:ext>
            </a:extLst>
          </p:cNvPr>
          <p:cNvSpPr/>
          <p:nvPr/>
        </p:nvSpPr>
        <p:spPr>
          <a:xfrm>
            <a:off x="0" y="592030"/>
            <a:ext cx="6705593" cy="6265970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E79D91-90A3-4CD5-A74C-E0F8C5680060}"/>
              </a:ext>
            </a:extLst>
          </p:cNvPr>
          <p:cNvSpPr/>
          <p:nvPr/>
        </p:nvSpPr>
        <p:spPr>
          <a:xfrm>
            <a:off x="5709920" y="2293514"/>
            <a:ext cx="6482080" cy="6176964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6042F0-AB01-4D0B-8BDC-36A0038BC8FD}"/>
              </a:ext>
            </a:extLst>
          </p:cNvPr>
          <p:cNvSpPr/>
          <p:nvPr/>
        </p:nvSpPr>
        <p:spPr>
          <a:xfrm>
            <a:off x="9735588" y="679572"/>
            <a:ext cx="2253211" cy="1620612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63E6940-B69D-4600-846E-A8046F8EEC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8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92"/>
    </mc:Choice>
    <mc:Fallback xmlns="">
      <p:transition spd="slow" advTm="11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F8C08F-D3FC-43BF-885D-BD4597E20B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4018" y="643466"/>
            <a:ext cx="9323963" cy="557106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FD3FD8D-C83E-45EF-938C-C2E0151B98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3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54"/>
    </mc:Choice>
    <mc:Fallback xmlns="">
      <p:transition spd="slow" advTm="11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A612B-4D0B-465B-8ABB-AFC8D81C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0371F-CBD4-4632-93EF-0055F42EF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9F3783C-933C-49B7-80CE-164B52143779}"/>
              </a:ext>
            </a:extLst>
          </p:cNvPr>
          <p:cNvGrpSpPr/>
          <p:nvPr/>
        </p:nvGrpSpPr>
        <p:grpSpPr>
          <a:xfrm>
            <a:off x="59171" y="218761"/>
            <a:ext cx="12132829" cy="6259443"/>
            <a:chOff x="56465" y="384590"/>
            <a:chExt cx="12132829" cy="625944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2BC6C79-C344-43B1-B9D2-9A66C92A6E8B}"/>
                </a:ext>
              </a:extLst>
            </p:cNvPr>
            <p:cNvSpPr txBox="1"/>
            <p:nvPr/>
          </p:nvSpPr>
          <p:spPr>
            <a:xfrm>
              <a:off x="3398481" y="384590"/>
              <a:ext cx="4998412" cy="30777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sz="1400" b="1" dirty="0"/>
                <a:t>PATIENT ATTENDS GP, GP CONCERNED ABOUT LGI CANCER </a:t>
              </a:r>
              <a:endParaRPr lang="en-GB" b="1" baseline="30000" dirty="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CB467B7-9C57-4261-A08A-312102C84559}"/>
                </a:ext>
              </a:extLst>
            </p:cNvPr>
            <p:cNvSpPr txBox="1"/>
            <p:nvPr/>
          </p:nvSpPr>
          <p:spPr>
            <a:xfrm>
              <a:off x="5089455" y="1641129"/>
              <a:ext cx="1577131" cy="276999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FIT test requested</a:t>
              </a:r>
              <a:endParaRPr lang="en-GB" b="1" baseline="30000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D4C5A13-F295-4549-9570-7EB2354073BE}"/>
                </a:ext>
              </a:extLst>
            </p:cNvPr>
            <p:cNvSpPr txBox="1"/>
            <p:nvPr/>
          </p:nvSpPr>
          <p:spPr>
            <a:xfrm>
              <a:off x="6753131" y="815323"/>
              <a:ext cx="2067061" cy="64633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presents with: </a:t>
              </a:r>
              <a:endParaRPr lang="en-GB" baseline="30000" dirty="0"/>
            </a:p>
            <a:p>
              <a:r>
                <a:rPr lang="en-GB" dirty="0"/>
                <a:t>Unexplained Rectal Mass</a:t>
              </a:r>
            </a:p>
            <a:p>
              <a:r>
                <a:rPr lang="en-GB" dirty="0"/>
                <a:t>Anal Ulceration/Mass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D040126-CFA8-4EF8-9C8C-8D059DC444A3}"/>
                </a:ext>
              </a:extLst>
            </p:cNvPr>
            <p:cNvSpPr txBox="1"/>
            <p:nvPr/>
          </p:nvSpPr>
          <p:spPr>
            <a:xfrm>
              <a:off x="6851885" y="1944058"/>
              <a:ext cx="2067061" cy="276999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LGI 2WW REFERRAL MADE</a:t>
              </a:r>
              <a:endParaRPr lang="en-GB" baseline="3000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6FA16E0-E5A6-4EEF-B66A-62AD43E8EF47}"/>
                </a:ext>
              </a:extLst>
            </p:cNvPr>
            <p:cNvSpPr txBox="1"/>
            <p:nvPr/>
          </p:nvSpPr>
          <p:spPr>
            <a:xfrm>
              <a:off x="3550774" y="3006799"/>
              <a:ext cx="2633800" cy="27699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NEGATIVE FIT result &lt;10 ugHb/g </a:t>
              </a:r>
              <a:endParaRPr lang="en-GB" b="1" baseline="30000" dirty="0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F77A00B-1658-4E4C-A9BF-9D13CBCF6AB8}"/>
                </a:ext>
              </a:extLst>
            </p:cNvPr>
            <p:cNvSpPr txBox="1"/>
            <p:nvPr/>
          </p:nvSpPr>
          <p:spPr>
            <a:xfrm>
              <a:off x="8025857" y="2764810"/>
              <a:ext cx="2350461" cy="138499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POSITIVE FIT RESULT </a:t>
              </a:r>
              <a:r>
                <a:rPr lang="en-GB" b="1" u="sng" dirty="0"/>
                <a:t>&gt;</a:t>
              </a:r>
              <a:r>
                <a:rPr lang="en-GB" b="1" dirty="0"/>
                <a:t>10 ugHb/g (inc. IDA) </a:t>
              </a:r>
              <a:endParaRPr lang="en-GB" b="1" baseline="30000" dirty="0"/>
            </a:p>
            <a:p>
              <a:r>
                <a:rPr lang="en-GB" i="1" dirty="0"/>
                <a:t>Please ensure the correct FIT code and the 2WW urgent LGI/Colorectal referral code has been added within the correct timelines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C620F45-25B1-4A0D-A8D9-4D20CA161679}"/>
                </a:ext>
              </a:extLst>
            </p:cNvPr>
            <p:cNvSpPr txBox="1"/>
            <p:nvPr/>
          </p:nvSpPr>
          <p:spPr>
            <a:xfrm>
              <a:off x="8487025" y="4542428"/>
              <a:ext cx="1889290" cy="276999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LGI 2WW REFERRAL MADE </a:t>
              </a:r>
              <a:endParaRPr lang="en-GB" baseline="30000" dirty="0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FD81058-5B00-4E92-90B6-D83C619C5E40}"/>
                </a:ext>
              </a:extLst>
            </p:cNvPr>
            <p:cNvSpPr txBox="1"/>
            <p:nvPr/>
          </p:nvSpPr>
          <p:spPr>
            <a:xfrm>
              <a:off x="2463134" y="4402462"/>
              <a:ext cx="1113342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has IDA </a:t>
              </a:r>
              <a:endParaRPr lang="en-GB" baseline="30000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08460ED-6C4C-4827-9CC2-EFB2A2EB4955}"/>
                </a:ext>
              </a:extLst>
            </p:cNvPr>
            <p:cNvSpPr txBox="1"/>
            <p:nvPr/>
          </p:nvSpPr>
          <p:spPr>
            <a:xfrm>
              <a:off x="3877831" y="4402462"/>
              <a:ext cx="1523871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Ongoing NG12 Symptoms</a:t>
              </a:r>
              <a:endParaRPr lang="en-GB" baseline="30000" dirty="0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588890E-A1FA-45DE-BF4F-EA8D5EAC10CE}"/>
                </a:ext>
              </a:extLst>
            </p:cNvPr>
            <p:cNvSpPr txBox="1"/>
            <p:nvPr/>
          </p:nvSpPr>
          <p:spPr>
            <a:xfrm>
              <a:off x="5527443" y="4402462"/>
              <a:ext cx="1314264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Unexplained PR bleeding</a:t>
              </a:r>
              <a:endParaRPr lang="en-GB" baseline="30000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C5BC881-77A4-4E32-B161-AA188D9F592F}"/>
                </a:ext>
              </a:extLst>
            </p:cNvPr>
            <p:cNvSpPr txBox="1"/>
            <p:nvPr/>
          </p:nvSpPr>
          <p:spPr>
            <a:xfrm>
              <a:off x="7047020" y="4402461"/>
              <a:ext cx="1314264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doesn’t require a referral</a:t>
              </a:r>
              <a:endParaRPr lang="en-GB" baseline="30000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F3F0734-508F-4EE7-8516-8AD92A3F35FA}"/>
                </a:ext>
              </a:extLst>
            </p:cNvPr>
            <p:cNvSpPr txBox="1"/>
            <p:nvPr/>
          </p:nvSpPr>
          <p:spPr>
            <a:xfrm>
              <a:off x="2281412" y="5628372"/>
              <a:ext cx="1496699" cy="461665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LGI 2WW REFERRAL MADE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D71B0BF-48FB-4CBE-A6C0-DB765B86F869}"/>
                </a:ext>
              </a:extLst>
            </p:cNvPr>
            <p:cNvSpPr txBox="1"/>
            <p:nvPr/>
          </p:nvSpPr>
          <p:spPr>
            <a:xfrm>
              <a:off x="4067819" y="5628371"/>
              <a:ext cx="1155645" cy="46166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NSS</a:t>
              </a:r>
            </a:p>
            <a:p>
              <a:r>
                <a:rPr lang="en-GB" dirty="0"/>
                <a:t> Referral made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1AD4702-678F-4D51-A12D-A1F1DB71702B}"/>
                </a:ext>
              </a:extLst>
            </p:cNvPr>
            <p:cNvSpPr txBox="1"/>
            <p:nvPr/>
          </p:nvSpPr>
          <p:spPr>
            <a:xfrm>
              <a:off x="5527442" y="5628371"/>
              <a:ext cx="1314264" cy="830997"/>
            </a:xfrm>
            <a:prstGeom prst="rect">
              <a:avLst/>
            </a:prstGeom>
            <a:solidFill>
              <a:srgbClr val="F7E1AB"/>
            </a:solidFill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Direct access Flexi Sig – Cancer Pathway Referral made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E79EFD8-9A0C-4238-A4F7-3034C888EA23}"/>
                </a:ext>
              </a:extLst>
            </p:cNvPr>
            <p:cNvSpPr txBox="1"/>
            <p:nvPr/>
          </p:nvSpPr>
          <p:spPr>
            <a:xfrm>
              <a:off x="6925652" y="5628371"/>
              <a:ext cx="1496699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Patient safety netted in Primary Care</a:t>
              </a:r>
            </a:p>
          </p:txBody>
        </p:sp>
        <p:cxnSp>
          <p:nvCxnSpPr>
            <p:cNvPr id="86" name="Connector: Elbow 85">
              <a:extLst>
                <a:ext uri="{FF2B5EF4-FFF2-40B4-BE49-F238E27FC236}">
                  <a16:creationId xmlns:a16="http://schemas.microsoft.com/office/drawing/2014/main" id="{D54D4591-8C0C-4E62-A3F2-6BB3426A0FB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931015" y="2044925"/>
              <a:ext cx="941372" cy="1037399"/>
            </a:xfrm>
            <a:prstGeom prst="bentConnector3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B1AA0ABD-7772-49A6-B370-31C3AABD66D2}"/>
                </a:ext>
              </a:extLst>
            </p:cNvPr>
            <p:cNvCxnSpPr>
              <a:cxnSpLocks/>
            </p:cNvCxnSpPr>
            <p:nvPr/>
          </p:nvCxnSpPr>
          <p:spPr>
            <a:xfrm>
              <a:off x="9301970" y="4149805"/>
              <a:ext cx="0" cy="43188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2D6D8C72-160E-4F8F-A070-9FC9793A3A66}"/>
                </a:ext>
              </a:extLst>
            </p:cNvPr>
            <p:cNvCxnSpPr>
              <a:cxnSpLocks/>
              <a:stCxn id="78" idx="2"/>
              <a:endCxn id="82" idx="0"/>
            </p:cNvCxnSpPr>
            <p:nvPr/>
          </p:nvCxnSpPr>
          <p:spPr>
            <a:xfrm>
              <a:off x="3019805" y="4864127"/>
              <a:ext cx="9957" cy="76424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64D2EBB7-2C9D-4CCA-BBC0-78E388596E08}"/>
                </a:ext>
              </a:extLst>
            </p:cNvPr>
            <p:cNvCxnSpPr>
              <a:cxnSpLocks/>
            </p:cNvCxnSpPr>
            <p:nvPr/>
          </p:nvCxnSpPr>
          <p:spPr>
            <a:xfrm>
              <a:off x="4891315" y="4864127"/>
              <a:ext cx="5875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060AAE8B-893D-4A2C-85B0-D17280386087}"/>
                </a:ext>
              </a:extLst>
            </p:cNvPr>
            <p:cNvCxnSpPr>
              <a:cxnSpLocks/>
              <a:stCxn id="80" idx="2"/>
              <a:endCxn id="84" idx="0"/>
            </p:cNvCxnSpPr>
            <p:nvPr/>
          </p:nvCxnSpPr>
          <p:spPr>
            <a:xfrm flipH="1">
              <a:off x="6184574" y="4864127"/>
              <a:ext cx="1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484C44F-3035-4795-B553-878BD5ADEBE4}"/>
                </a:ext>
              </a:extLst>
            </p:cNvPr>
            <p:cNvSpPr txBox="1"/>
            <p:nvPr/>
          </p:nvSpPr>
          <p:spPr>
            <a:xfrm>
              <a:off x="8749821" y="5443704"/>
              <a:ext cx="3439473" cy="120032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dirty="0"/>
                <a:t>This document requires:</a:t>
              </a:r>
              <a:br>
                <a:rPr lang="en-GB" dirty="0"/>
              </a:br>
              <a:r>
                <a:rPr lang="en-GB" dirty="0"/>
                <a:t>-timely turnaround of FIT results</a:t>
              </a:r>
            </a:p>
            <a:p>
              <a:r>
                <a:rPr lang="en-GB" dirty="0"/>
                <a:t>-an active NSS pathway</a:t>
              </a:r>
            </a:p>
            <a:p>
              <a:r>
                <a:rPr lang="en-GB" dirty="0">
                  <a:cs typeface="Calibri"/>
                </a:rPr>
                <a:t>-flexi sig pathway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C50FF47-2914-49F3-BFF3-2025985E5B0C}"/>
                </a:ext>
              </a:extLst>
            </p:cNvPr>
            <p:cNvSpPr txBox="1"/>
            <p:nvPr/>
          </p:nvSpPr>
          <p:spPr>
            <a:xfrm>
              <a:off x="10565144" y="3429000"/>
              <a:ext cx="1491519" cy="17543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Remember, especially for </a:t>
              </a:r>
              <a:r>
                <a:rPr lang="en-GB" sz="1200" u="sng" dirty="0"/>
                <a:t>young patients </a:t>
              </a:r>
              <a:r>
                <a:rPr lang="en-GB" sz="1200" dirty="0"/>
                <a:t>with bowel symptoms they may have IBD, hence do a Faecal Calprotectin and if positive refer to the </a:t>
              </a:r>
              <a:r>
                <a:rPr lang="en-GB" sz="1200" u="sng" dirty="0">
                  <a:solidFill>
                    <a:schemeClr val="accent6"/>
                  </a:solidFill>
                </a:rPr>
                <a:t>urgent IBD pathway</a:t>
              </a:r>
              <a:endParaRPr lang="en-GB" sz="1200" u="sng" baseline="30000" dirty="0">
                <a:solidFill>
                  <a:schemeClr val="accent6"/>
                </a:solidFill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37F0A65-29E2-4D7E-8D2B-F6AFC26E1E01}"/>
                </a:ext>
              </a:extLst>
            </p:cNvPr>
            <p:cNvSpPr txBox="1"/>
            <p:nvPr/>
          </p:nvSpPr>
          <p:spPr>
            <a:xfrm>
              <a:off x="3576475" y="3565784"/>
              <a:ext cx="2608095" cy="27699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Patient reviewed by GP</a:t>
              </a:r>
              <a:endParaRPr lang="en-GB" b="1" baseline="30000" dirty="0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532D608-707A-490B-9419-3E0CEFF470F2}"/>
                </a:ext>
              </a:extLst>
            </p:cNvPr>
            <p:cNvSpPr txBox="1"/>
            <p:nvPr/>
          </p:nvSpPr>
          <p:spPr>
            <a:xfrm>
              <a:off x="2475849" y="1528432"/>
              <a:ext cx="1809822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Test not returned</a:t>
              </a:r>
              <a:endParaRPr lang="en-GB" baseline="30000" dirty="0"/>
            </a:p>
            <a:p>
              <a:r>
                <a:rPr lang="en-GB" dirty="0"/>
                <a:t> Patient reminded (Day 7)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486ED12-F4FA-4E68-A902-126799D2049C}"/>
                </a:ext>
              </a:extLst>
            </p:cNvPr>
            <p:cNvSpPr txBox="1"/>
            <p:nvPr/>
          </p:nvSpPr>
          <p:spPr>
            <a:xfrm>
              <a:off x="505607" y="1537602"/>
              <a:ext cx="1757508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Test not returned </a:t>
              </a:r>
              <a:endParaRPr lang="en-GB" baseline="30000" dirty="0"/>
            </a:p>
            <a:p>
              <a:r>
                <a:rPr lang="en-GB" dirty="0"/>
                <a:t>Day 21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146B9E1-018E-4F10-BA3F-C8464791848F}"/>
                </a:ext>
              </a:extLst>
            </p:cNvPr>
            <p:cNvSpPr txBox="1"/>
            <p:nvPr/>
          </p:nvSpPr>
          <p:spPr>
            <a:xfrm>
              <a:off x="10091583" y="1118619"/>
              <a:ext cx="1757508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FIT test Spoilt or not completed </a:t>
              </a:r>
              <a:endParaRPr lang="en-GB" baseline="30000" dirty="0"/>
            </a:p>
          </p:txBody>
        </p: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F78DA288-84E2-4023-91B3-FA8AC403C7EF}"/>
                </a:ext>
              </a:extLst>
            </p:cNvPr>
            <p:cNvCxnSpPr>
              <a:cxnSpLocks/>
              <a:stCxn id="72" idx="1"/>
            </p:cNvCxnSpPr>
            <p:nvPr/>
          </p:nvCxnSpPr>
          <p:spPr>
            <a:xfrm flipH="1" flipV="1">
              <a:off x="4264515" y="1776439"/>
              <a:ext cx="824940" cy="319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B1F4B9F0-D7BE-4E8A-B99C-B7203524C65F}"/>
                </a:ext>
              </a:extLst>
            </p:cNvPr>
            <p:cNvCxnSpPr>
              <a:cxnSpLocks/>
              <a:endCxn id="95" idx="3"/>
            </p:cNvCxnSpPr>
            <p:nvPr/>
          </p:nvCxnSpPr>
          <p:spPr>
            <a:xfrm flipH="1" flipV="1">
              <a:off x="2263115" y="1768435"/>
              <a:ext cx="224024" cy="800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1C83D52-97A5-4ADD-93A1-6FBB7F677376}"/>
                </a:ext>
              </a:extLst>
            </p:cNvPr>
            <p:cNvSpPr txBox="1"/>
            <p:nvPr/>
          </p:nvSpPr>
          <p:spPr>
            <a:xfrm>
              <a:off x="10124966" y="1884501"/>
              <a:ext cx="1690741" cy="4616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GP to make contact with patient for repeat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ABB9671-C67B-494A-9584-053D456A99D3}"/>
                </a:ext>
              </a:extLst>
            </p:cNvPr>
            <p:cNvSpPr txBox="1"/>
            <p:nvPr/>
          </p:nvSpPr>
          <p:spPr>
            <a:xfrm>
              <a:off x="4138727" y="799050"/>
              <a:ext cx="1245494" cy="6463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declined/Unable to do FIT </a:t>
              </a:r>
              <a:endParaRPr lang="en-GB" baseline="30000" dirty="0"/>
            </a:p>
          </p:txBody>
        </p:sp>
        <p:cxnSp>
          <p:nvCxnSpPr>
            <p:cNvPr id="101" name="Connector: Elbow 100">
              <a:extLst>
                <a:ext uri="{FF2B5EF4-FFF2-40B4-BE49-F238E27FC236}">
                  <a16:creationId xmlns:a16="http://schemas.microsoft.com/office/drawing/2014/main" id="{6C870A6B-7E55-407B-BB75-39A8E9359177}"/>
                </a:ext>
              </a:extLst>
            </p:cNvPr>
            <p:cNvCxnSpPr>
              <a:cxnSpLocks/>
            </p:cNvCxnSpPr>
            <p:nvPr/>
          </p:nvCxnSpPr>
          <p:spPr>
            <a:xfrm>
              <a:off x="4891315" y="4107752"/>
              <a:ext cx="2820222" cy="245967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B4F74F94-1C44-4BCB-9479-3947B6544F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98544" y="1120732"/>
              <a:ext cx="503639" cy="997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2CDAC3F0-E4B3-4757-AD3A-A4026ED408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6293" y="1118619"/>
              <a:ext cx="3762434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AF50C74D-3DBC-410C-BD2A-BC929D8B28B0}"/>
                </a:ext>
              </a:extLst>
            </p:cNvPr>
            <p:cNvSpPr txBox="1"/>
            <p:nvPr/>
          </p:nvSpPr>
          <p:spPr>
            <a:xfrm>
              <a:off x="509844" y="2376808"/>
              <a:ext cx="1690741" cy="4616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GP contacts patient for repeat</a:t>
              </a: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17368011-1C80-4B44-ADC0-829515189A0F}"/>
                </a:ext>
              </a:extLst>
            </p:cNvPr>
            <p:cNvCxnSpPr>
              <a:cxnSpLocks/>
            </p:cNvCxnSpPr>
            <p:nvPr/>
          </p:nvCxnSpPr>
          <p:spPr>
            <a:xfrm>
              <a:off x="376293" y="1118619"/>
              <a:ext cx="0" cy="451486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E7AFBC0E-FB9E-4F76-8D14-F3D5F0E346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65969" y="1584318"/>
              <a:ext cx="1" cy="29773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05DAC381-6B75-477F-A54F-5E9C86F4B6A7}"/>
                </a:ext>
              </a:extLst>
            </p:cNvPr>
            <p:cNvCxnSpPr>
              <a:cxnSpLocks/>
              <a:endCxn id="104" idx="0"/>
            </p:cNvCxnSpPr>
            <p:nvPr/>
          </p:nvCxnSpPr>
          <p:spPr>
            <a:xfrm>
              <a:off x="1355215" y="1988941"/>
              <a:ext cx="0" cy="38786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4529F3C-AC52-4FD4-B791-034DC5340766}"/>
                </a:ext>
              </a:extLst>
            </p:cNvPr>
            <p:cNvSpPr txBox="1"/>
            <p:nvPr/>
          </p:nvSpPr>
          <p:spPr>
            <a:xfrm>
              <a:off x="56465" y="5612362"/>
              <a:ext cx="890889" cy="646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NSS </a:t>
              </a:r>
            </a:p>
            <a:p>
              <a:r>
                <a:rPr lang="en-GB" dirty="0"/>
                <a:t>Referral made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9A42A03-9F93-4533-B852-12995A06F927}"/>
                </a:ext>
              </a:extLst>
            </p:cNvPr>
            <p:cNvSpPr txBox="1"/>
            <p:nvPr/>
          </p:nvSpPr>
          <p:spPr>
            <a:xfrm>
              <a:off x="5089455" y="2116852"/>
              <a:ext cx="1577131" cy="276999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FIT results reviewed</a:t>
              </a:r>
              <a:endParaRPr lang="en-GB" b="1" baseline="30000" dirty="0"/>
            </a:p>
          </p:txBody>
        </p: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819F5BC4-E932-4035-B145-1FE76E6C0223}"/>
                </a:ext>
              </a:extLst>
            </p:cNvPr>
            <p:cNvCxnSpPr>
              <a:cxnSpLocks/>
              <a:stCxn id="71" idx="2"/>
            </p:cNvCxnSpPr>
            <p:nvPr/>
          </p:nvCxnSpPr>
          <p:spPr>
            <a:xfrm flipH="1">
              <a:off x="5884970" y="692367"/>
              <a:ext cx="12717" cy="95395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14562980-5378-4AB6-BD3C-38A392799AD6}"/>
                </a:ext>
              </a:extLst>
            </p:cNvPr>
            <p:cNvCxnSpPr>
              <a:cxnSpLocks/>
              <a:stCxn id="73" idx="2"/>
            </p:cNvCxnSpPr>
            <p:nvPr/>
          </p:nvCxnSpPr>
          <p:spPr>
            <a:xfrm flipH="1">
              <a:off x="7786661" y="1461654"/>
              <a:ext cx="1" cy="49777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EF24F9A2-DE75-4336-88FD-0E69D32C9690}"/>
                </a:ext>
              </a:extLst>
            </p:cNvPr>
            <p:cNvCxnSpPr>
              <a:cxnSpLocks/>
            </p:cNvCxnSpPr>
            <p:nvPr/>
          </p:nvCxnSpPr>
          <p:spPr>
            <a:xfrm>
              <a:off x="5906244" y="1932000"/>
              <a:ext cx="9061" cy="25087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>
              <a:extLst>
                <a:ext uri="{FF2B5EF4-FFF2-40B4-BE49-F238E27FC236}">
                  <a16:creationId xmlns:a16="http://schemas.microsoft.com/office/drawing/2014/main" id="{0B7CF467-7DC7-48FE-8961-1721401EB5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97687" y="1128105"/>
              <a:ext cx="855444" cy="262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56BD5226-F5DB-4413-8A39-6859808AFA12}"/>
                </a:ext>
              </a:extLst>
            </p:cNvPr>
            <p:cNvCxnSpPr>
              <a:cxnSpLocks/>
            </p:cNvCxnSpPr>
            <p:nvPr/>
          </p:nvCxnSpPr>
          <p:spPr>
            <a:xfrm>
              <a:off x="4874583" y="3274923"/>
              <a:ext cx="0" cy="30815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E02E63C-736C-436C-B389-12418EDE1C97}"/>
                </a:ext>
              </a:extLst>
            </p:cNvPr>
            <p:cNvSpPr txBox="1"/>
            <p:nvPr/>
          </p:nvSpPr>
          <p:spPr>
            <a:xfrm>
              <a:off x="1008762" y="4417118"/>
              <a:ext cx="1113342" cy="6463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GP not concerned about a cancer</a:t>
              </a:r>
              <a:endParaRPr lang="en-GB" baseline="30000" dirty="0"/>
            </a:p>
          </p:txBody>
        </p: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BA88F05A-990D-4B23-8ED9-C9A8D9F5735A}"/>
                </a:ext>
              </a:extLst>
            </p:cNvPr>
            <p:cNvCxnSpPr>
              <a:cxnSpLocks/>
            </p:cNvCxnSpPr>
            <p:nvPr/>
          </p:nvCxnSpPr>
          <p:spPr>
            <a:xfrm>
              <a:off x="1574451" y="5063449"/>
              <a:ext cx="12656" cy="52438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8C708B29-9DD3-4958-AC17-484DD4877BCD}"/>
                </a:ext>
              </a:extLst>
            </p:cNvPr>
            <p:cNvCxnSpPr>
              <a:cxnSpLocks/>
              <a:endCxn id="78" idx="0"/>
            </p:cNvCxnSpPr>
            <p:nvPr/>
          </p:nvCxnSpPr>
          <p:spPr>
            <a:xfrm>
              <a:off x="3009013" y="4138691"/>
              <a:ext cx="10792" cy="26377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F7AAA06A-302B-4FFF-8F2D-E7D45E4BA086}"/>
                </a:ext>
              </a:extLst>
            </p:cNvPr>
            <p:cNvSpPr txBox="1"/>
            <p:nvPr/>
          </p:nvSpPr>
          <p:spPr>
            <a:xfrm>
              <a:off x="1086681" y="5594764"/>
              <a:ext cx="1000853" cy="83099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Advice &amp;</a:t>
              </a:r>
            </a:p>
            <a:p>
              <a:r>
                <a:rPr lang="en-GB" b="1" dirty="0"/>
                <a:t>Guidance/</a:t>
              </a:r>
            </a:p>
            <a:p>
              <a:r>
                <a:rPr lang="en-GB" b="1" dirty="0"/>
                <a:t>Routine referral</a:t>
              </a:r>
            </a:p>
          </p:txBody>
        </p:sp>
        <p:cxnSp>
          <p:nvCxnSpPr>
            <p:cNvPr id="119" name="Connector: Elbow 118">
              <a:extLst>
                <a:ext uri="{FF2B5EF4-FFF2-40B4-BE49-F238E27FC236}">
                  <a16:creationId xmlns:a16="http://schemas.microsoft.com/office/drawing/2014/main" id="{EBC1D656-5FA7-4130-89EF-09F908C4BBF3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574452" y="4114112"/>
              <a:ext cx="3341979" cy="261025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E0FF0DF1-EAE5-4317-B8A8-EC197A793975}"/>
                </a:ext>
              </a:extLst>
            </p:cNvPr>
            <p:cNvCxnSpPr/>
            <p:nvPr/>
          </p:nvCxnSpPr>
          <p:spPr>
            <a:xfrm flipH="1">
              <a:off x="7697816" y="4862759"/>
              <a:ext cx="1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nector: Elbow 120">
              <a:extLst>
                <a:ext uri="{FF2B5EF4-FFF2-40B4-BE49-F238E27FC236}">
                  <a16:creationId xmlns:a16="http://schemas.microsoft.com/office/drawing/2014/main" id="{47364A33-095C-4682-8B07-835AB96243FB}"/>
                </a:ext>
              </a:extLst>
            </p:cNvPr>
            <p:cNvCxnSpPr>
              <a:cxnSpLocks/>
              <a:endCxn id="76" idx="0"/>
            </p:cNvCxnSpPr>
            <p:nvPr/>
          </p:nvCxnSpPr>
          <p:spPr>
            <a:xfrm>
              <a:off x="5931324" y="2554293"/>
              <a:ext cx="3269764" cy="210517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54597BB3-48F6-4A00-8F94-1A7A6A57FCD8}"/>
                </a:ext>
              </a:extLst>
            </p:cNvPr>
            <p:cNvCxnSpPr/>
            <p:nvPr/>
          </p:nvCxnSpPr>
          <p:spPr>
            <a:xfrm>
              <a:off x="4891315" y="4116044"/>
              <a:ext cx="0" cy="2606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Arrow Connector 122">
              <a:extLst>
                <a:ext uri="{FF2B5EF4-FFF2-40B4-BE49-F238E27FC236}">
                  <a16:creationId xmlns:a16="http://schemas.microsoft.com/office/drawing/2014/main" id="{AD0F6F8C-D766-4620-8950-834AAFD20A19}"/>
                </a:ext>
              </a:extLst>
            </p:cNvPr>
            <p:cNvCxnSpPr/>
            <p:nvPr/>
          </p:nvCxnSpPr>
          <p:spPr>
            <a:xfrm>
              <a:off x="6184570" y="4147900"/>
              <a:ext cx="0" cy="2606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46D73995-F1AD-4E04-97D4-A51158745053}"/>
                </a:ext>
              </a:extLst>
            </p:cNvPr>
            <p:cNvCxnSpPr>
              <a:cxnSpLocks/>
              <a:stCxn id="93" idx="2"/>
            </p:cNvCxnSpPr>
            <p:nvPr/>
          </p:nvCxnSpPr>
          <p:spPr>
            <a:xfrm>
              <a:off x="4880523" y="3842783"/>
              <a:ext cx="10792" cy="24355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8E8C1EF-156A-4013-AAB7-D83A2B0868C0}"/>
              </a:ext>
            </a:extLst>
          </p:cNvPr>
          <p:cNvSpPr/>
          <p:nvPr/>
        </p:nvSpPr>
        <p:spPr>
          <a:xfrm>
            <a:off x="0" y="544286"/>
            <a:ext cx="5007430" cy="6313714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E79D91-90A3-4CD5-A74C-E0F8C5680060}"/>
              </a:ext>
            </a:extLst>
          </p:cNvPr>
          <p:cNvSpPr/>
          <p:nvPr/>
        </p:nvSpPr>
        <p:spPr>
          <a:xfrm>
            <a:off x="4960851" y="2425582"/>
            <a:ext cx="3008592" cy="6293073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808B22-F06F-43C9-AD7C-642D9193C6AB}"/>
              </a:ext>
            </a:extLst>
          </p:cNvPr>
          <p:cNvSpPr/>
          <p:nvPr/>
        </p:nvSpPr>
        <p:spPr>
          <a:xfrm>
            <a:off x="6738593" y="1470767"/>
            <a:ext cx="2636316" cy="829417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00859C-74F8-46AE-8301-A4DC7AB33213}"/>
              </a:ext>
            </a:extLst>
          </p:cNvPr>
          <p:cNvSpPr/>
          <p:nvPr/>
        </p:nvSpPr>
        <p:spPr>
          <a:xfrm>
            <a:off x="6041528" y="573935"/>
            <a:ext cx="3333381" cy="842645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6042F0-AB01-4D0B-8BDC-36A0038BC8FD}"/>
              </a:ext>
            </a:extLst>
          </p:cNvPr>
          <p:cNvSpPr/>
          <p:nvPr/>
        </p:nvSpPr>
        <p:spPr>
          <a:xfrm>
            <a:off x="9735588" y="816429"/>
            <a:ext cx="2253211" cy="1483755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18F0BE-B00B-4372-B0A6-FCB28EA6EF60}"/>
              </a:ext>
            </a:extLst>
          </p:cNvPr>
          <p:cNvSpPr/>
          <p:nvPr/>
        </p:nvSpPr>
        <p:spPr>
          <a:xfrm>
            <a:off x="10433170" y="2201333"/>
            <a:ext cx="3766301" cy="3015851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C345F5-0443-4E85-A5D6-8FC525D4EB10}"/>
              </a:ext>
            </a:extLst>
          </p:cNvPr>
          <p:cNvSpPr/>
          <p:nvPr/>
        </p:nvSpPr>
        <p:spPr>
          <a:xfrm>
            <a:off x="8404556" y="4800756"/>
            <a:ext cx="3766301" cy="2057244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21A5FA-A264-4ABA-B2F6-9493B22A277D}"/>
              </a:ext>
            </a:extLst>
          </p:cNvPr>
          <p:cNvSpPr/>
          <p:nvPr/>
        </p:nvSpPr>
        <p:spPr>
          <a:xfrm>
            <a:off x="7951894" y="4143108"/>
            <a:ext cx="467360" cy="2714892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1CF361-F8C6-485A-8500-326569C2A269}"/>
              </a:ext>
            </a:extLst>
          </p:cNvPr>
          <p:cNvSpPr/>
          <p:nvPr/>
        </p:nvSpPr>
        <p:spPr>
          <a:xfrm>
            <a:off x="4978400" y="530414"/>
            <a:ext cx="704427" cy="980039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A9099BC-DBB3-416F-996C-59AB0D9BC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8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49"/>
    </mc:Choice>
    <mc:Fallback xmlns="">
      <p:transition spd="slow" advTm="4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61EB07-0DAB-4C25-9DA1-1E630B13B8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7058"/>
            <a:ext cx="6972658" cy="3778444"/>
          </a:xfrm>
          <a:prstGeom prst="rect">
            <a:avLst/>
          </a:prstGeom>
        </p:spPr>
      </p:pic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5C98F93B-DB1F-449C-9310-B08D3A6E98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3475" y="3875502"/>
            <a:ext cx="6488525" cy="435133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DCEBD79-7194-4D4D-BE87-42984B45B7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5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08"/>
    </mc:Choice>
    <mc:Fallback xmlns="">
      <p:transition spd="slow" advTm="91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A612B-4D0B-465B-8ABB-AFC8D81C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0371F-CBD4-4632-93EF-0055F42EF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0F1778B-C5A7-42E1-8FAF-437C482B8F67}"/>
              </a:ext>
            </a:extLst>
          </p:cNvPr>
          <p:cNvGrpSpPr/>
          <p:nvPr/>
        </p:nvGrpSpPr>
        <p:grpSpPr>
          <a:xfrm>
            <a:off x="59171" y="218761"/>
            <a:ext cx="12132829" cy="6259443"/>
            <a:chOff x="56465" y="384590"/>
            <a:chExt cx="12132829" cy="62594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EE3770-7C8D-4FA0-9E1E-34FAD34310D8}"/>
                </a:ext>
              </a:extLst>
            </p:cNvPr>
            <p:cNvSpPr txBox="1"/>
            <p:nvPr/>
          </p:nvSpPr>
          <p:spPr>
            <a:xfrm>
              <a:off x="3398481" y="384590"/>
              <a:ext cx="4998412" cy="30777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sz="1400" b="1" dirty="0"/>
                <a:t>PATIENT ATTENDS GP, GP CONCERNED ABOUT LGI CANCER </a:t>
              </a:r>
              <a:endParaRPr lang="en-GB" b="1" baseline="300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D3CBC96-F647-45EC-8F5D-BFF9283A24C9}"/>
                </a:ext>
              </a:extLst>
            </p:cNvPr>
            <p:cNvSpPr txBox="1"/>
            <p:nvPr/>
          </p:nvSpPr>
          <p:spPr>
            <a:xfrm>
              <a:off x="5089455" y="1641129"/>
              <a:ext cx="1577131" cy="276999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FIT test requested</a:t>
              </a:r>
              <a:endParaRPr lang="en-GB" b="1" baseline="300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0953D4-9BD7-4F0C-8F61-2B586FED6620}"/>
                </a:ext>
              </a:extLst>
            </p:cNvPr>
            <p:cNvSpPr txBox="1"/>
            <p:nvPr/>
          </p:nvSpPr>
          <p:spPr>
            <a:xfrm>
              <a:off x="6753131" y="815323"/>
              <a:ext cx="2067061" cy="64633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presents with: </a:t>
              </a:r>
              <a:endParaRPr lang="en-GB" baseline="30000" dirty="0"/>
            </a:p>
            <a:p>
              <a:r>
                <a:rPr lang="en-GB" dirty="0"/>
                <a:t>Unexplained Rectal Mass</a:t>
              </a:r>
            </a:p>
            <a:p>
              <a:r>
                <a:rPr lang="en-GB" dirty="0"/>
                <a:t>Anal Ulceration/Mass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25C176-9B6C-44B5-80CD-8C2CF1D28D31}"/>
                </a:ext>
              </a:extLst>
            </p:cNvPr>
            <p:cNvSpPr txBox="1"/>
            <p:nvPr/>
          </p:nvSpPr>
          <p:spPr>
            <a:xfrm>
              <a:off x="6851885" y="1944058"/>
              <a:ext cx="2067061" cy="276999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LGI 2WW REFERRAL MADE</a:t>
              </a:r>
              <a:endParaRPr lang="en-GB" baseline="300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EDEBFB-6549-4DEA-9338-B15B7DDC9457}"/>
                </a:ext>
              </a:extLst>
            </p:cNvPr>
            <p:cNvSpPr txBox="1"/>
            <p:nvPr/>
          </p:nvSpPr>
          <p:spPr>
            <a:xfrm>
              <a:off x="3550774" y="3006799"/>
              <a:ext cx="2633800" cy="27699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NEGATIVE FIT result &lt;10 ugHb/g </a:t>
              </a:r>
              <a:endParaRPr lang="en-GB" b="1" baseline="300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E47AFAC-853C-43EB-B155-6B5005FDC18E}"/>
                </a:ext>
              </a:extLst>
            </p:cNvPr>
            <p:cNvSpPr txBox="1"/>
            <p:nvPr/>
          </p:nvSpPr>
          <p:spPr>
            <a:xfrm>
              <a:off x="8025857" y="2764810"/>
              <a:ext cx="2350461" cy="138499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POSITIVE FIT RESULT </a:t>
              </a:r>
              <a:r>
                <a:rPr lang="en-GB" b="1" u="sng" dirty="0"/>
                <a:t>&gt;</a:t>
              </a:r>
              <a:r>
                <a:rPr lang="en-GB" b="1" dirty="0"/>
                <a:t>10 ugHb/g (inc. IDA) </a:t>
              </a:r>
              <a:endParaRPr lang="en-GB" b="1" baseline="30000" dirty="0"/>
            </a:p>
            <a:p>
              <a:r>
                <a:rPr lang="en-GB" i="1" dirty="0"/>
                <a:t>Please ensure the correct FIT code and the 2WW urgent LGI/Colorectal referral code has been added within the correct timelines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3AF81A8-BCEB-4A2C-A8CC-FA4E759B90F4}"/>
                </a:ext>
              </a:extLst>
            </p:cNvPr>
            <p:cNvSpPr txBox="1"/>
            <p:nvPr/>
          </p:nvSpPr>
          <p:spPr>
            <a:xfrm>
              <a:off x="8487025" y="4542428"/>
              <a:ext cx="1889290" cy="276999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LGI 2WW REFERRAL MADE </a:t>
              </a:r>
              <a:endParaRPr lang="en-GB" baseline="300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EA77419-AF5D-4474-841E-32E863F5F39D}"/>
                </a:ext>
              </a:extLst>
            </p:cNvPr>
            <p:cNvSpPr txBox="1"/>
            <p:nvPr/>
          </p:nvSpPr>
          <p:spPr>
            <a:xfrm>
              <a:off x="2463134" y="4402462"/>
              <a:ext cx="1113342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has IDA </a:t>
              </a:r>
              <a:endParaRPr lang="en-GB" baseline="300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95FABF-C912-4884-A3F3-689CF6A74192}"/>
                </a:ext>
              </a:extLst>
            </p:cNvPr>
            <p:cNvSpPr txBox="1"/>
            <p:nvPr/>
          </p:nvSpPr>
          <p:spPr>
            <a:xfrm>
              <a:off x="3877831" y="4402462"/>
              <a:ext cx="1523871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Ongoing NG12 Symptoms</a:t>
              </a:r>
              <a:endParaRPr lang="en-GB" baseline="300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E94B7D-1B1D-4704-99B0-4E8983E70682}"/>
                </a:ext>
              </a:extLst>
            </p:cNvPr>
            <p:cNvSpPr txBox="1"/>
            <p:nvPr/>
          </p:nvSpPr>
          <p:spPr>
            <a:xfrm>
              <a:off x="5527443" y="4402462"/>
              <a:ext cx="1314264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Unexplained PR bleeding</a:t>
              </a:r>
              <a:endParaRPr lang="en-GB" baseline="300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D8DBC7-A71E-47DD-A1FA-5C41BC3E656D}"/>
                </a:ext>
              </a:extLst>
            </p:cNvPr>
            <p:cNvSpPr txBox="1"/>
            <p:nvPr/>
          </p:nvSpPr>
          <p:spPr>
            <a:xfrm>
              <a:off x="7047020" y="4402461"/>
              <a:ext cx="1314264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doesn’t require a referral</a:t>
              </a:r>
              <a:endParaRPr lang="en-GB" baseline="300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E515CE-9BA3-45AA-BDAB-5E992B0264FF}"/>
                </a:ext>
              </a:extLst>
            </p:cNvPr>
            <p:cNvSpPr txBox="1"/>
            <p:nvPr/>
          </p:nvSpPr>
          <p:spPr>
            <a:xfrm>
              <a:off x="2281412" y="5628372"/>
              <a:ext cx="1496699" cy="461665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LGI 2WW REFERRAL MADE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597FF4F-5223-4933-99DF-B83405A2D34F}"/>
                </a:ext>
              </a:extLst>
            </p:cNvPr>
            <p:cNvSpPr txBox="1"/>
            <p:nvPr/>
          </p:nvSpPr>
          <p:spPr>
            <a:xfrm>
              <a:off x="4067819" y="5628371"/>
              <a:ext cx="1155645" cy="46166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NSS</a:t>
              </a:r>
            </a:p>
            <a:p>
              <a:r>
                <a:rPr lang="en-GB" dirty="0"/>
                <a:t> Referral made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7790DAD-AE77-49FD-99D8-677B3E05DAA8}"/>
                </a:ext>
              </a:extLst>
            </p:cNvPr>
            <p:cNvSpPr txBox="1"/>
            <p:nvPr/>
          </p:nvSpPr>
          <p:spPr>
            <a:xfrm>
              <a:off x="5527442" y="5628371"/>
              <a:ext cx="1314264" cy="830997"/>
            </a:xfrm>
            <a:prstGeom prst="rect">
              <a:avLst/>
            </a:prstGeom>
            <a:solidFill>
              <a:srgbClr val="F7E1AB"/>
            </a:solidFill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Direct access Flexi Sig – Cancer Pathway Referral made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6ED328-3B13-491D-B143-349D4C884207}"/>
                </a:ext>
              </a:extLst>
            </p:cNvPr>
            <p:cNvSpPr txBox="1"/>
            <p:nvPr/>
          </p:nvSpPr>
          <p:spPr>
            <a:xfrm>
              <a:off x="6925652" y="5628371"/>
              <a:ext cx="1496699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Patient safety netted in Primary Care</a:t>
              </a:r>
            </a:p>
          </p:txBody>
        </p:sp>
        <p:cxnSp>
          <p:nvCxnSpPr>
            <p:cNvPr id="31" name="Connector: Elbow 30">
              <a:extLst>
                <a:ext uri="{FF2B5EF4-FFF2-40B4-BE49-F238E27FC236}">
                  <a16:creationId xmlns:a16="http://schemas.microsoft.com/office/drawing/2014/main" id="{1FC06CCA-5B46-404D-94DC-EB6FD0899BF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931015" y="2044925"/>
              <a:ext cx="941372" cy="1037399"/>
            </a:xfrm>
            <a:prstGeom prst="bentConnector3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DED4AC62-EE66-445A-AC0F-80C3DFC66B92}"/>
                </a:ext>
              </a:extLst>
            </p:cNvPr>
            <p:cNvCxnSpPr>
              <a:cxnSpLocks/>
            </p:cNvCxnSpPr>
            <p:nvPr/>
          </p:nvCxnSpPr>
          <p:spPr>
            <a:xfrm>
              <a:off x="9301970" y="4149805"/>
              <a:ext cx="0" cy="43188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D2ADA05-13B6-4A0F-A70A-AD57DF27F796}"/>
                </a:ext>
              </a:extLst>
            </p:cNvPr>
            <p:cNvCxnSpPr>
              <a:cxnSpLocks/>
              <a:stCxn id="23" idx="2"/>
              <a:endCxn id="27" idx="0"/>
            </p:cNvCxnSpPr>
            <p:nvPr/>
          </p:nvCxnSpPr>
          <p:spPr>
            <a:xfrm>
              <a:off x="3019805" y="4864127"/>
              <a:ext cx="9957" cy="76424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9D1E828D-2ADE-43F4-93D7-E7769A126421}"/>
                </a:ext>
              </a:extLst>
            </p:cNvPr>
            <p:cNvCxnSpPr>
              <a:cxnSpLocks/>
            </p:cNvCxnSpPr>
            <p:nvPr/>
          </p:nvCxnSpPr>
          <p:spPr>
            <a:xfrm>
              <a:off x="4891315" y="4864127"/>
              <a:ext cx="5875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6C46339-CF19-48D6-BE32-FD60334D1963}"/>
                </a:ext>
              </a:extLst>
            </p:cNvPr>
            <p:cNvCxnSpPr>
              <a:cxnSpLocks/>
              <a:stCxn id="25" idx="2"/>
              <a:endCxn id="29" idx="0"/>
            </p:cNvCxnSpPr>
            <p:nvPr/>
          </p:nvCxnSpPr>
          <p:spPr>
            <a:xfrm flipH="1">
              <a:off x="6184574" y="4864127"/>
              <a:ext cx="1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863EF64-C08A-4E0C-B1B9-E55A8B92B652}"/>
                </a:ext>
              </a:extLst>
            </p:cNvPr>
            <p:cNvSpPr txBox="1"/>
            <p:nvPr/>
          </p:nvSpPr>
          <p:spPr>
            <a:xfrm>
              <a:off x="8749821" y="5443704"/>
              <a:ext cx="3439473" cy="120032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dirty="0"/>
                <a:t>This document requires:</a:t>
              </a:r>
              <a:br>
                <a:rPr lang="en-GB" dirty="0"/>
              </a:br>
              <a:r>
                <a:rPr lang="en-GB" dirty="0"/>
                <a:t>-timely turnaround of FIT results</a:t>
              </a:r>
            </a:p>
            <a:p>
              <a:r>
                <a:rPr lang="en-GB" dirty="0"/>
                <a:t>-an active NSS pathway</a:t>
              </a:r>
            </a:p>
            <a:p>
              <a:r>
                <a:rPr lang="en-GB" dirty="0">
                  <a:cs typeface="Calibri"/>
                </a:rPr>
                <a:t>-flexi sig pathway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D58D63D-056C-422B-B5B1-3316D4612820}"/>
                </a:ext>
              </a:extLst>
            </p:cNvPr>
            <p:cNvSpPr txBox="1"/>
            <p:nvPr/>
          </p:nvSpPr>
          <p:spPr>
            <a:xfrm>
              <a:off x="10565144" y="3429000"/>
              <a:ext cx="1491519" cy="17543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Remember, especially for </a:t>
              </a:r>
              <a:r>
                <a:rPr lang="en-GB" sz="1200" u="sng" dirty="0"/>
                <a:t>young patients </a:t>
              </a:r>
              <a:r>
                <a:rPr lang="en-GB" sz="1200" dirty="0"/>
                <a:t>with bowel symptoms they may have IBD, hence do a Faecal Calprotectin and if positive refer to the </a:t>
              </a:r>
              <a:r>
                <a:rPr lang="en-GB" sz="1200" u="sng" dirty="0">
                  <a:solidFill>
                    <a:schemeClr val="accent6"/>
                  </a:solidFill>
                </a:rPr>
                <a:t>urgent IBD pathway</a:t>
              </a:r>
              <a:endParaRPr lang="en-GB" sz="1200" u="sng" baseline="30000" dirty="0">
                <a:solidFill>
                  <a:schemeClr val="accent6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77F3DAD-48E2-4ECA-839D-1E4D1DE4B953}"/>
                </a:ext>
              </a:extLst>
            </p:cNvPr>
            <p:cNvSpPr txBox="1"/>
            <p:nvPr/>
          </p:nvSpPr>
          <p:spPr>
            <a:xfrm>
              <a:off x="3576475" y="3565784"/>
              <a:ext cx="2608095" cy="27699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Patient reviewed by GP</a:t>
              </a:r>
              <a:endParaRPr lang="en-GB" b="1" baseline="300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007CF67-3FF2-4312-8CD3-616B5B51DACC}"/>
                </a:ext>
              </a:extLst>
            </p:cNvPr>
            <p:cNvSpPr txBox="1"/>
            <p:nvPr/>
          </p:nvSpPr>
          <p:spPr>
            <a:xfrm>
              <a:off x="2475849" y="1528432"/>
              <a:ext cx="1809822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Test not returned</a:t>
              </a:r>
              <a:endParaRPr lang="en-GB" baseline="30000" dirty="0"/>
            </a:p>
            <a:p>
              <a:r>
                <a:rPr lang="en-GB" dirty="0"/>
                <a:t> Patient reminded (Day 7)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B8E1ED9-E9DC-4E9F-9225-290E2A69A649}"/>
                </a:ext>
              </a:extLst>
            </p:cNvPr>
            <p:cNvSpPr txBox="1"/>
            <p:nvPr/>
          </p:nvSpPr>
          <p:spPr>
            <a:xfrm>
              <a:off x="505607" y="1537602"/>
              <a:ext cx="1757508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Test not returned </a:t>
              </a:r>
              <a:endParaRPr lang="en-GB" baseline="30000" dirty="0"/>
            </a:p>
            <a:p>
              <a:r>
                <a:rPr lang="en-GB" dirty="0"/>
                <a:t>Day 21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FE80C52-BB6F-43D3-8E86-50DA128B6382}"/>
                </a:ext>
              </a:extLst>
            </p:cNvPr>
            <p:cNvSpPr txBox="1"/>
            <p:nvPr/>
          </p:nvSpPr>
          <p:spPr>
            <a:xfrm>
              <a:off x="10091583" y="1118619"/>
              <a:ext cx="1757508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FIT test Spoilt or not completed </a:t>
              </a:r>
              <a:endParaRPr lang="en-GB" baseline="30000" dirty="0"/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B398DC06-D42E-413F-A9D3-9F15E03F4E2F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 flipH="1" flipV="1">
              <a:off x="4264515" y="1776439"/>
              <a:ext cx="824940" cy="319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747A7429-2B0C-4F38-AA4B-3C793AF792D4}"/>
                </a:ext>
              </a:extLst>
            </p:cNvPr>
            <p:cNvCxnSpPr>
              <a:cxnSpLocks/>
              <a:endCxn id="40" idx="3"/>
            </p:cNvCxnSpPr>
            <p:nvPr/>
          </p:nvCxnSpPr>
          <p:spPr>
            <a:xfrm flipH="1" flipV="1">
              <a:off x="2263115" y="1768435"/>
              <a:ext cx="224024" cy="800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EF563F2-6C04-41E7-BF03-06595A54DD7A}"/>
                </a:ext>
              </a:extLst>
            </p:cNvPr>
            <p:cNvSpPr txBox="1"/>
            <p:nvPr/>
          </p:nvSpPr>
          <p:spPr>
            <a:xfrm>
              <a:off x="10124966" y="1884501"/>
              <a:ext cx="1690741" cy="4616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GP to make contact with patient for repeat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A7B0E33-8DB0-4219-9CDA-BE982891A016}"/>
                </a:ext>
              </a:extLst>
            </p:cNvPr>
            <p:cNvSpPr txBox="1"/>
            <p:nvPr/>
          </p:nvSpPr>
          <p:spPr>
            <a:xfrm>
              <a:off x="4138727" y="799050"/>
              <a:ext cx="1245494" cy="6463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declined/Unable to do FIT </a:t>
              </a:r>
              <a:endParaRPr lang="en-GB" baseline="30000" dirty="0"/>
            </a:p>
          </p:txBody>
        </p:sp>
        <p:cxnSp>
          <p:nvCxnSpPr>
            <p:cNvPr id="46" name="Connector: Elbow 45">
              <a:extLst>
                <a:ext uri="{FF2B5EF4-FFF2-40B4-BE49-F238E27FC236}">
                  <a16:creationId xmlns:a16="http://schemas.microsoft.com/office/drawing/2014/main" id="{FD266E9F-6BF8-4914-9C4A-BC13CA5514DD}"/>
                </a:ext>
              </a:extLst>
            </p:cNvPr>
            <p:cNvCxnSpPr>
              <a:cxnSpLocks/>
            </p:cNvCxnSpPr>
            <p:nvPr/>
          </p:nvCxnSpPr>
          <p:spPr>
            <a:xfrm>
              <a:off x="4891315" y="4107752"/>
              <a:ext cx="2820222" cy="245967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B91B1BA8-B240-4D5C-B81F-EFDCF68C40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98544" y="1120732"/>
              <a:ext cx="503639" cy="997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31FFA56-8805-456F-9087-F92A6C54AA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6293" y="1118619"/>
              <a:ext cx="3762434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ADD4673-B01E-48E6-BF05-36C89C006BC3}"/>
                </a:ext>
              </a:extLst>
            </p:cNvPr>
            <p:cNvSpPr txBox="1"/>
            <p:nvPr/>
          </p:nvSpPr>
          <p:spPr>
            <a:xfrm>
              <a:off x="509844" y="2376808"/>
              <a:ext cx="1690741" cy="4616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GP contacts patient for repeat</a:t>
              </a: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859FF8A4-34BB-46C4-82DC-3FC04A025E17}"/>
                </a:ext>
              </a:extLst>
            </p:cNvPr>
            <p:cNvCxnSpPr>
              <a:cxnSpLocks/>
            </p:cNvCxnSpPr>
            <p:nvPr/>
          </p:nvCxnSpPr>
          <p:spPr>
            <a:xfrm>
              <a:off x="376293" y="1118619"/>
              <a:ext cx="0" cy="451486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69EB0B24-607D-4E4F-AE02-6F286ADD9B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65969" y="1584318"/>
              <a:ext cx="1" cy="29773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357DA6C-796E-4EDA-81C6-8AA52D22225F}"/>
                </a:ext>
              </a:extLst>
            </p:cNvPr>
            <p:cNvCxnSpPr>
              <a:cxnSpLocks/>
              <a:endCxn id="49" idx="0"/>
            </p:cNvCxnSpPr>
            <p:nvPr/>
          </p:nvCxnSpPr>
          <p:spPr>
            <a:xfrm>
              <a:off x="1355215" y="1988941"/>
              <a:ext cx="0" cy="38786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AC980B4-AD31-416C-99B1-B13BB63E8F21}"/>
                </a:ext>
              </a:extLst>
            </p:cNvPr>
            <p:cNvSpPr txBox="1"/>
            <p:nvPr/>
          </p:nvSpPr>
          <p:spPr>
            <a:xfrm>
              <a:off x="56465" y="5612362"/>
              <a:ext cx="890889" cy="646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NSS </a:t>
              </a:r>
            </a:p>
            <a:p>
              <a:r>
                <a:rPr lang="en-GB" dirty="0"/>
                <a:t>Referral made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D4BC3B7-1ECB-4A86-89D9-E89B1C28D83E}"/>
                </a:ext>
              </a:extLst>
            </p:cNvPr>
            <p:cNvSpPr txBox="1"/>
            <p:nvPr/>
          </p:nvSpPr>
          <p:spPr>
            <a:xfrm>
              <a:off x="5089455" y="2116852"/>
              <a:ext cx="1577131" cy="276999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FIT results reviewed</a:t>
              </a:r>
              <a:endParaRPr lang="en-GB" b="1" baseline="30000" dirty="0"/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B3F1008-6B0A-47E9-8B96-AAF5B5181948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 flipH="1">
              <a:off x="5884970" y="692367"/>
              <a:ext cx="12717" cy="95395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49EA5C1A-3EB2-4519-9AE2-63BB5B922E87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>
              <a:off x="7786661" y="1461654"/>
              <a:ext cx="1" cy="49777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0DE48442-BF15-4F44-A579-841DD058B67A}"/>
                </a:ext>
              </a:extLst>
            </p:cNvPr>
            <p:cNvCxnSpPr>
              <a:cxnSpLocks/>
            </p:cNvCxnSpPr>
            <p:nvPr/>
          </p:nvCxnSpPr>
          <p:spPr>
            <a:xfrm>
              <a:off x="5906244" y="1932000"/>
              <a:ext cx="9061" cy="25087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DC1FC354-AC06-423D-9476-987F12CA0F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97687" y="1128105"/>
              <a:ext cx="855444" cy="262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2DCA6FFC-24E9-4CF3-B9C0-B3B795AA4F1E}"/>
                </a:ext>
              </a:extLst>
            </p:cNvPr>
            <p:cNvCxnSpPr>
              <a:cxnSpLocks/>
            </p:cNvCxnSpPr>
            <p:nvPr/>
          </p:nvCxnSpPr>
          <p:spPr>
            <a:xfrm>
              <a:off x="4874583" y="3274923"/>
              <a:ext cx="0" cy="30815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CC37FF2-882D-4C7B-B971-F7ACA3E69E9A}"/>
                </a:ext>
              </a:extLst>
            </p:cNvPr>
            <p:cNvSpPr txBox="1"/>
            <p:nvPr/>
          </p:nvSpPr>
          <p:spPr>
            <a:xfrm>
              <a:off x="1008762" y="4417118"/>
              <a:ext cx="1113342" cy="6463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GP not concerned about a cancer</a:t>
              </a:r>
              <a:endParaRPr lang="en-GB" baseline="30000" dirty="0"/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FC820E2A-B8F9-4F96-90EE-1A6BEDB89495}"/>
                </a:ext>
              </a:extLst>
            </p:cNvPr>
            <p:cNvCxnSpPr>
              <a:cxnSpLocks/>
            </p:cNvCxnSpPr>
            <p:nvPr/>
          </p:nvCxnSpPr>
          <p:spPr>
            <a:xfrm>
              <a:off x="1574451" y="5063449"/>
              <a:ext cx="12656" cy="52438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FB1D3C6-8217-48FB-8A61-1CDC6D65C5A6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3009013" y="4138691"/>
              <a:ext cx="10792" cy="26377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3CDF713-5DC9-43DF-935D-880B1521915A}"/>
                </a:ext>
              </a:extLst>
            </p:cNvPr>
            <p:cNvSpPr txBox="1"/>
            <p:nvPr/>
          </p:nvSpPr>
          <p:spPr>
            <a:xfrm>
              <a:off x="1086681" y="5594764"/>
              <a:ext cx="1000853" cy="83099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Advice &amp;</a:t>
              </a:r>
            </a:p>
            <a:p>
              <a:r>
                <a:rPr lang="en-GB" b="1" dirty="0"/>
                <a:t>Guidance/</a:t>
              </a:r>
            </a:p>
            <a:p>
              <a:r>
                <a:rPr lang="en-GB" b="1" dirty="0"/>
                <a:t>Routine referral</a:t>
              </a:r>
            </a:p>
          </p:txBody>
        </p:sp>
        <p:cxnSp>
          <p:nvCxnSpPr>
            <p:cNvPr id="64" name="Connector: Elbow 63">
              <a:extLst>
                <a:ext uri="{FF2B5EF4-FFF2-40B4-BE49-F238E27FC236}">
                  <a16:creationId xmlns:a16="http://schemas.microsoft.com/office/drawing/2014/main" id="{4CA529B2-B705-496D-8C85-6CBDF62E79B9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574452" y="4114112"/>
              <a:ext cx="3341979" cy="261025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32613244-9AB3-452A-941D-B5AE7CF0A7E6}"/>
                </a:ext>
              </a:extLst>
            </p:cNvPr>
            <p:cNvCxnSpPr/>
            <p:nvPr/>
          </p:nvCxnSpPr>
          <p:spPr>
            <a:xfrm flipH="1">
              <a:off x="7697816" y="4862759"/>
              <a:ext cx="1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or: Elbow 65">
              <a:extLst>
                <a:ext uri="{FF2B5EF4-FFF2-40B4-BE49-F238E27FC236}">
                  <a16:creationId xmlns:a16="http://schemas.microsoft.com/office/drawing/2014/main" id="{64E5F8BD-2421-49BA-90FB-CB3C0692F82B}"/>
                </a:ext>
              </a:extLst>
            </p:cNvPr>
            <p:cNvCxnSpPr>
              <a:cxnSpLocks/>
              <a:endCxn id="21" idx="0"/>
            </p:cNvCxnSpPr>
            <p:nvPr/>
          </p:nvCxnSpPr>
          <p:spPr>
            <a:xfrm>
              <a:off x="5931324" y="2554293"/>
              <a:ext cx="3269764" cy="210517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11B69E5A-535A-492F-9D03-48D76B677830}"/>
                </a:ext>
              </a:extLst>
            </p:cNvPr>
            <p:cNvCxnSpPr/>
            <p:nvPr/>
          </p:nvCxnSpPr>
          <p:spPr>
            <a:xfrm>
              <a:off x="4891315" y="4116044"/>
              <a:ext cx="0" cy="2606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832C4855-9E0B-44FB-A877-BDD661A4CF04}"/>
                </a:ext>
              </a:extLst>
            </p:cNvPr>
            <p:cNvCxnSpPr/>
            <p:nvPr/>
          </p:nvCxnSpPr>
          <p:spPr>
            <a:xfrm>
              <a:off x="6184570" y="4147900"/>
              <a:ext cx="0" cy="2606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4C65E91E-C0B3-4ADF-BB01-580A6C260F21}"/>
                </a:ext>
              </a:extLst>
            </p:cNvPr>
            <p:cNvCxnSpPr>
              <a:cxnSpLocks/>
              <a:stCxn id="38" idx="2"/>
            </p:cNvCxnSpPr>
            <p:nvPr/>
          </p:nvCxnSpPr>
          <p:spPr>
            <a:xfrm>
              <a:off x="4880523" y="3842783"/>
              <a:ext cx="10792" cy="24355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8E8C1EF-156A-4013-AAB7-D83A2B0868C0}"/>
              </a:ext>
            </a:extLst>
          </p:cNvPr>
          <p:cNvSpPr/>
          <p:nvPr/>
        </p:nvSpPr>
        <p:spPr>
          <a:xfrm>
            <a:off x="0" y="598068"/>
            <a:ext cx="4978400" cy="1738951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E79D91-90A3-4CD5-A74C-E0F8C5680060}"/>
              </a:ext>
            </a:extLst>
          </p:cNvPr>
          <p:cNvSpPr/>
          <p:nvPr/>
        </p:nvSpPr>
        <p:spPr>
          <a:xfrm>
            <a:off x="0" y="2404533"/>
            <a:ext cx="2214880" cy="6176964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C345F5-0443-4E85-A5D6-8FC525D4EB10}"/>
              </a:ext>
            </a:extLst>
          </p:cNvPr>
          <p:cNvSpPr/>
          <p:nvPr/>
        </p:nvSpPr>
        <p:spPr>
          <a:xfrm>
            <a:off x="3847413" y="3830702"/>
            <a:ext cx="2437665" cy="3027297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18F0BE-B00B-4372-B0A6-FCB28EA6EF60}"/>
              </a:ext>
            </a:extLst>
          </p:cNvPr>
          <p:cNvSpPr/>
          <p:nvPr/>
        </p:nvSpPr>
        <p:spPr>
          <a:xfrm>
            <a:off x="6292427" y="2300184"/>
            <a:ext cx="5871081" cy="4557816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6042F0-AB01-4D0B-8BDC-36A0038BC8FD}"/>
              </a:ext>
            </a:extLst>
          </p:cNvPr>
          <p:cNvSpPr/>
          <p:nvPr/>
        </p:nvSpPr>
        <p:spPr>
          <a:xfrm>
            <a:off x="9757674" y="858637"/>
            <a:ext cx="2413183" cy="1441547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00859C-74F8-46AE-8301-A4DC7AB33213}"/>
              </a:ext>
            </a:extLst>
          </p:cNvPr>
          <p:cNvSpPr/>
          <p:nvPr/>
        </p:nvSpPr>
        <p:spPr>
          <a:xfrm>
            <a:off x="6076950" y="608081"/>
            <a:ext cx="3297959" cy="777525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808B22-F06F-43C9-AD7C-642D9193C6AB}"/>
              </a:ext>
            </a:extLst>
          </p:cNvPr>
          <p:cNvSpPr/>
          <p:nvPr/>
        </p:nvSpPr>
        <p:spPr>
          <a:xfrm>
            <a:off x="6774439" y="1369151"/>
            <a:ext cx="2600470" cy="931033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1CF361-F8C6-485A-8500-326569C2A269}"/>
              </a:ext>
            </a:extLst>
          </p:cNvPr>
          <p:cNvSpPr/>
          <p:nvPr/>
        </p:nvSpPr>
        <p:spPr>
          <a:xfrm>
            <a:off x="4978400" y="608082"/>
            <a:ext cx="704427" cy="902372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13DE242-B140-47FF-8848-D0C821961B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2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80"/>
    </mc:Choice>
    <mc:Fallback xmlns="">
      <p:transition spd="slow" advTm="9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>
            <a:extLst>
              <a:ext uri="{FF2B5EF4-FFF2-40B4-BE49-F238E27FC236}">
                <a16:creationId xmlns:a16="http://schemas.microsoft.com/office/drawing/2014/main" id="{5269B886-9C7A-429A-9C4C-A5C1A51DAB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9753" y="2542460"/>
            <a:ext cx="8011543" cy="53727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BAF0BE-8B6B-41F4-9736-F25BD7B468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6850" y="333515"/>
            <a:ext cx="7865413" cy="2413336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51F2206-D678-4A49-AB3D-74D5B3F590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7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3"/>
    </mc:Choice>
    <mc:Fallback xmlns="">
      <p:transition spd="slow" advTm="20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BC9B42-7F08-40DA-BE63-2F61FC48D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212725"/>
            <a:ext cx="8536709" cy="843189"/>
          </a:xfrm>
        </p:spPr>
        <p:txBody>
          <a:bodyPr/>
          <a:lstStyle/>
          <a:p>
            <a:r>
              <a:rPr lang="en-GB" dirty="0"/>
              <a:t>The Case for Change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742A37-4BD4-47C5-A091-25BF261D7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029" y="1230086"/>
            <a:ext cx="11070771" cy="4946877"/>
          </a:xfrm>
        </p:spPr>
        <p:txBody>
          <a:bodyPr>
            <a:normAutofit/>
          </a:bodyPr>
          <a:lstStyle/>
          <a:p>
            <a:r>
              <a:rPr lang="en-GB" sz="2600" dirty="0">
                <a:solidFill>
                  <a:schemeClr val="tx1"/>
                </a:solidFill>
              </a:rPr>
              <a:t>Studies showing FIT to be effective in detecting CRC where NG12 symptoms present</a:t>
            </a:r>
          </a:p>
          <a:p>
            <a:r>
              <a:rPr lang="en-GB" sz="2600" dirty="0">
                <a:solidFill>
                  <a:schemeClr val="tx1"/>
                </a:solidFill>
              </a:rPr>
              <a:t>Revised guidance from BSG</a:t>
            </a:r>
          </a:p>
          <a:p>
            <a:r>
              <a:rPr lang="en-GB" sz="2600" dirty="0">
                <a:solidFill>
                  <a:schemeClr val="tx1"/>
                </a:solidFill>
              </a:rPr>
              <a:t>Letter to GP’s</a:t>
            </a:r>
          </a:p>
          <a:p>
            <a:pPr algn="l"/>
            <a:r>
              <a:rPr lang="en-GB" sz="2600" dirty="0">
                <a:solidFill>
                  <a:schemeClr val="tx1"/>
                </a:solidFill>
              </a:rPr>
              <a:t>DG56  NICE Guidance  </a:t>
            </a:r>
            <a:r>
              <a:rPr lang="en-GB" sz="2600" i="0" dirty="0">
                <a:solidFill>
                  <a:schemeClr val="tx1"/>
                </a:solidFill>
                <a:effectLst/>
              </a:rPr>
              <a:t>Quantitative FIT to guide colorectal cancer pathway referral in primary care</a:t>
            </a:r>
          </a:p>
          <a:p>
            <a:r>
              <a:rPr lang="en-GB" sz="2600" dirty="0">
                <a:solidFill>
                  <a:schemeClr val="tx1"/>
                </a:solidFill>
              </a:rPr>
              <a:t>Analogous to CXR for suspected lung </a:t>
            </a:r>
          </a:p>
          <a:p>
            <a:pPr marL="0" indent="0">
              <a:buNone/>
            </a:pPr>
            <a:endParaRPr lang="en-GB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400" b="1" dirty="0"/>
              <a:t>NOTE</a:t>
            </a:r>
            <a:r>
              <a:rPr lang="en-GB" sz="2400" dirty="0"/>
              <a:t>: It is not a rule in/rule out test – safety netting of patients is key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BB886ED-31EF-A046-82B9-6F5CE8E7E5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2395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11"/>
    </mc:Choice>
    <mc:Fallback xmlns="">
      <p:transition spd="slow" advTm="27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medical survey&#10;&#10;Description automatically generated">
            <a:extLst>
              <a:ext uri="{FF2B5EF4-FFF2-40B4-BE49-F238E27FC236}">
                <a16:creationId xmlns:a16="http://schemas.microsoft.com/office/drawing/2014/main" id="{AD714B32-70D6-482C-8EA7-686E6BF43A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467" y="1479719"/>
            <a:ext cx="10905066" cy="389856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881E229-C8D3-4BFE-98B7-7C771BAD8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3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65"/>
    </mc:Choice>
    <mc:Fallback xmlns="">
      <p:transition spd="slow" advTm="122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735ED3-E368-4C2C-813A-CE8BA5F90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5001" y="80787"/>
            <a:ext cx="7721997" cy="3429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A1D039-847C-4722-881C-1441063EB1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8175" y="3509963"/>
            <a:ext cx="7715647" cy="282589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DE32463-E3FA-4969-80E3-4D1B902A90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6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46"/>
    </mc:Choice>
    <mc:Fallback xmlns="">
      <p:transition spd="slow" advTm="428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762433-36DF-4B38-8E6B-9BF469514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Quality of Referral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01F8B3-ECD7-4329-8860-6643C4941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Key Points to remember </a:t>
            </a:r>
          </a:p>
          <a:p>
            <a:pPr lvl="1"/>
            <a:r>
              <a:rPr lang="en-GB" dirty="0"/>
              <a:t>FIT</a:t>
            </a:r>
          </a:p>
          <a:p>
            <a:pPr lvl="1"/>
            <a:r>
              <a:rPr lang="en-GB" dirty="0"/>
              <a:t>Bloods</a:t>
            </a:r>
          </a:p>
          <a:p>
            <a:pPr lvl="1"/>
            <a:r>
              <a:rPr lang="en-GB" dirty="0"/>
              <a:t>One referral – seen examples of multiple sites and multi provider referrals recently</a:t>
            </a:r>
          </a:p>
          <a:p>
            <a:pPr lvl="1"/>
            <a:r>
              <a:rPr lang="en-GB" dirty="0"/>
              <a:t>WHO performance status plus additional patient information</a:t>
            </a:r>
          </a:p>
          <a:p>
            <a:pPr lvl="1"/>
            <a:r>
              <a:rPr lang="en-GB" dirty="0"/>
              <a:t>Anything that may be relevant to your patient 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1E61709-A7C9-4838-A10E-64C622F355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09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9"/>
    </mc:Choice>
    <mc:Fallback xmlns="">
      <p:transition spd="slow" advTm="300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A612B-4D0B-465B-8ABB-AFC8D81C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0371F-CBD4-4632-93EF-0055F42EF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34564D-5A46-4D4D-AB22-C32268DA736F}"/>
              </a:ext>
            </a:extLst>
          </p:cNvPr>
          <p:cNvGrpSpPr/>
          <p:nvPr/>
        </p:nvGrpSpPr>
        <p:grpSpPr>
          <a:xfrm>
            <a:off x="59171" y="218761"/>
            <a:ext cx="12132829" cy="6259443"/>
            <a:chOff x="56465" y="384590"/>
            <a:chExt cx="12132829" cy="625944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F1B8172-3B4A-432B-8349-43C219433FB7}"/>
                </a:ext>
              </a:extLst>
            </p:cNvPr>
            <p:cNvSpPr txBox="1"/>
            <p:nvPr/>
          </p:nvSpPr>
          <p:spPr>
            <a:xfrm>
              <a:off x="3398481" y="384590"/>
              <a:ext cx="4998412" cy="30777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sz="1400" b="1" dirty="0"/>
                <a:t>PATIENT ATTENDS GP, GP CONCERNED ABOUT LGI CANCER </a:t>
              </a:r>
              <a:endParaRPr lang="en-GB" b="1" baseline="300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BF0C54-C8BB-40DF-90A2-17F49EBAAEFD}"/>
                </a:ext>
              </a:extLst>
            </p:cNvPr>
            <p:cNvSpPr txBox="1"/>
            <p:nvPr/>
          </p:nvSpPr>
          <p:spPr>
            <a:xfrm>
              <a:off x="5089455" y="1641129"/>
              <a:ext cx="1577131" cy="276999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FIT test requested</a:t>
              </a:r>
              <a:endParaRPr lang="en-GB" b="1" baseline="300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6AA5F1A-97BC-499E-974F-5CAB5808FEA1}"/>
                </a:ext>
              </a:extLst>
            </p:cNvPr>
            <p:cNvSpPr txBox="1"/>
            <p:nvPr/>
          </p:nvSpPr>
          <p:spPr>
            <a:xfrm>
              <a:off x="6753131" y="815323"/>
              <a:ext cx="2067061" cy="64633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presents with: </a:t>
              </a:r>
              <a:endParaRPr lang="en-GB" baseline="30000" dirty="0"/>
            </a:p>
            <a:p>
              <a:r>
                <a:rPr lang="en-GB" dirty="0"/>
                <a:t>Unexplained Rectal Mass</a:t>
              </a:r>
            </a:p>
            <a:p>
              <a:r>
                <a:rPr lang="en-GB" dirty="0"/>
                <a:t>Anal Ulceration/Mass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FCA6EA-0BD4-4800-960F-5DA0A4C690EC}"/>
                </a:ext>
              </a:extLst>
            </p:cNvPr>
            <p:cNvSpPr txBox="1"/>
            <p:nvPr/>
          </p:nvSpPr>
          <p:spPr>
            <a:xfrm>
              <a:off x="6851885" y="1944058"/>
              <a:ext cx="2067061" cy="276999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LGI 2WW REFERRAL MADE</a:t>
              </a:r>
              <a:endParaRPr lang="en-GB" baseline="300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913918-5C94-4F61-AC5E-363C30A815C4}"/>
                </a:ext>
              </a:extLst>
            </p:cNvPr>
            <p:cNvSpPr txBox="1"/>
            <p:nvPr/>
          </p:nvSpPr>
          <p:spPr>
            <a:xfrm>
              <a:off x="3550774" y="3006799"/>
              <a:ext cx="2633800" cy="27699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NEGATIVE FIT result &lt;10 ugHb/g </a:t>
              </a:r>
              <a:endParaRPr lang="en-GB" b="1" baseline="300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5BFCD0-AC7C-457D-94A8-24B9240EDC48}"/>
                </a:ext>
              </a:extLst>
            </p:cNvPr>
            <p:cNvSpPr txBox="1"/>
            <p:nvPr/>
          </p:nvSpPr>
          <p:spPr>
            <a:xfrm>
              <a:off x="8025857" y="2764810"/>
              <a:ext cx="2350461" cy="138499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POSITIVE FIT RESULT </a:t>
              </a:r>
              <a:r>
                <a:rPr lang="en-GB" b="1" u="sng" dirty="0"/>
                <a:t>&gt;</a:t>
              </a:r>
              <a:r>
                <a:rPr lang="en-GB" b="1" dirty="0"/>
                <a:t>10 ugHb/g (inc. IDA) </a:t>
              </a:r>
              <a:endParaRPr lang="en-GB" b="1" baseline="30000" dirty="0"/>
            </a:p>
            <a:p>
              <a:r>
                <a:rPr lang="en-GB" i="1" dirty="0"/>
                <a:t>Please ensure the correct FIT code and the 2WW urgent LGI/Colorectal referral code has been added within the correct timelines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F0A9C1-DD6F-4FA3-8BEB-A0ECA3F1EA67}"/>
                </a:ext>
              </a:extLst>
            </p:cNvPr>
            <p:cNvSpPr txBox="1"/>
            <p:nvPr/>
          </p:nvSpPr>
          <p:spPr>
            <a:xfrm>
              <a:off x="8487025" y="4542428"/>
              <a:ext cx="1889290" cy="276999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LGI 2WW REFERRAL MADE </a:t>
              </a:r>
              <a:endParaRPr lang="en-GB" baseline="300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7688AB5-C366-4795-BB59-F7690BFA8A52}"/>
                </a:ext>
              </a:extLst>
            </p:cNvPr>
            <p:cNvSpPr txBox="1"/>
            <p:nvPr/>
          </p:nvSpPr>
          <p:spPr>
            <a:xfrm>
              <a:off x="2463134" y="4402462"/>
              <a:ext cx="1113342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has IDA </a:t>
              </a:r>
              <a:endParaRPr lang="en-GB" baseline="300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DBCD6E-FA7A-46B4-8734-EE371D18CCAE}"/>
                </a:ext>
              </a:extLst>
            </p:cNvPr>
            <p:cNvSpPr txBox="1"/>
            <p:nvPr/>
          </p:nvSpPr>
          <p:spPr>
            <a:xfrm>
              <a:off x="3877831" y="4402462"/>
              <a:ext cx="1523871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Ongoing NG12 Symptoms</a:t>
              </a:r>
              <a:endParaRPr lang="en-GB" baseline="300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D37A07-17EA-4500-94C8-60A1A68591FA}"/>
                </a:ext>
              </a:extLst>
            </p:cNvPr>
            <p:cNvSpPr txBox="1"/>
            <p:nvPr/>
          </p:nvSpPr>
          <p:spPr>
            <a:xfrm>
              <a:off x="5527443" y="4402462"/>
              <a:ext cx="1314264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Unexplained PR bleeding</a:t>
              </a:r>
              <a:endParaRPr lang="en-GB" baseline="300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DF140C-0EAD-463A-935E-08BD51074F68}"/>
                </a:ext>
              </a:extLst>
            </p:cNvPr>
            <p:cNvSpPr txBox="1"/>
            <p:nvPr/>
          </p:nvSpPr>
          <p:spPr>
            <a:xfrm>
              <a:off x="7047020" y="4402461"/>
              <a:ext cx="1314264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doesn’t require a referral</a:t>
              </a:r>
              <a:endParaRPr lang="en-GB" baseline="300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3D85A1-D37B-4A55-8E37-F0D09AECA9DC}"/>
                </a:ext>
              </a:extLst>
            </p:cNvPr>
            <p:cNvSpPr txBox="1"/>
            <p:nvPr/>
          </p:nvSpPr>
          <p:spPr>
            <a:xfrm>
              <a:off x="2281412" y="5628372"/>
              <a:ext cx="1496699" cy="461665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LGI 2WW REFERRAL MADE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29B3084-9A15-486C-9965-6A05190C0B4A}"/>
                </a:ext>
              </a:extLst>
            </p:cNvPr>
            <p:cNvSpPr txBox="1"/>
            <p:nvPr/>
          </p:nvSpPr>
          <p:spPr>
            <a:xfrm>
              <a:off x="4067819" y="5628371"/>
              <a:ext cx="1155645" cy="46166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NSS</a:t>
              </a:r>
            </a:p>
            <a:p>
              <a:r>
                <a:rPr lang="en-GB" dirty="0"/>
                <a:t> Referral made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DA4005-8352-4D90-B4BB-8463F0461BB4}"/>
                </a:ext>
              </a:extLst>
            </p:cNvPr>
            <p:cNvSpPr txBox="1"/>
            <p:nvPr/>
          </p:nvSpPr>
          <p:spPr>
            <a:xfrm>
              <a:off x="5527442" y="5628371"/>
              <a:ext cx="1314264" cy="830997"/>
            </a:xfrm>
            <a:prstGeom prst="rect">
              <a:avLst/>
            </a:prstGeom>
            <a:solidFill>
              <a:srgbClr val="F7E1AB"/>
            </a:solidFill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Direct access Flexi Sig – Cancer Pathway Referral made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7834C4E-E77C-4D5D-A69E-92B11CC5D034}"/>
                </a:ext>
              </a:extLst>
            </p:cNvPr>
            <p:cNvSpPr txBox="1"/>
            <p:nvPr/>
          </p:nvSpPr>
          <p:spPr>
            <a:xfrm>
              <a:off x="6925652" y="5628371"/>
              <a:ext cx="1496699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Patient safety netted in Primary Care</a:t>
              </a:r>
            </a:p>
          </p:txBody>
        </p:sp>
        <p:cxnSp>
          <p:nvCxnSpPr>
            <p:cNvPr id="30" name="Connector: Elbow 29">
              <a:extLst>
                <a:ext uri="{FF2B5EF4-FFF2-40B4-BE49-F238E27FC236}">
                  <a16:creationId xmlns:a16="http://schemas.microsoft.com/office/drawing/2014/main" id="{2AC3EB56-17A0-4611-BA7C-146B878CE1C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931015" y="2044925"/>
              <a:ext cx="941372" cy="1037399"/>
            </a:xfrm>
            <a:prstGeom prst="bentConnector3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BE1FD2C3-A533-4799-A169-7F7692743FB5}"/>
                </a:ext>
              </a:extLst>
            </p:cNvPr>
            <p:cNvCxnSpPr>
              <a:cxnSpLocks/>
            </p:cNvCxnSpPr>
            <p:nvPr/>
          </p:nvCxnSpPr>
          <p:spPr>
            <a:xfrm>
              <a:off x="9301970" y="4149805"/>
              <a:ext cx="0" cy="43188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022AE53D-B7AB-4E83-819F-19ADA8AA9A1E}"/>
                </a:ext>
              </a:extLst>
            </p:cNvPr>
            <p:cNvCxnSpPr>
              <a:cxnSpLocks/>
              <a:stCxn id="22" idx="2"/>
              <a:endCxn id="26" idx="0"/>
            </p:cNvCxnSpPr>
            <p:nvPr/>
          </p:nvCxnSpPr>
          <p:spPr>
            <a:xfrm>
              <a:off x="3019805" y="4864127"/>
              <a:ext cx="9957" cy="76424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3A79A8A-1E8D-4059-876B-5891E33D08AA}"/>
                </a:ext>
              </a:extLst>
            </p:cNvPr>
            <p:cNvCxnSpPr>
              <a:cxnSpLocks/>
            </p:cNvCxnSpPr>
            <p:nvPr/>
          </p:nvCxnSpPr>
          <p:spPr>
            <a:xfrm>
              <a:off x="4891315" y="4864127"/>
              <a:ext cx="5875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C9B3A250-4A42-4D9A-83BE-8E8C38E6FD21}"/>
                </a:ext>
              </a:extLst>
            </p:cNvPr>
            <p:cNvCxnSpPr>
              <a:cxnSpLocks/>
              <a:stCxn id="24" idx="2"/>
              <a:endCxn id="28" idx="0"/>
            </p:cNvCxnSpPr>
            <p:nvPr/>
          </p:nvCxnSpPr>
          <p:spPr>
            <a:xfrm flipH="1">
              <a:off x="6184574" y="4864127"/>
              <a:ext cx="1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055BEDD-959F-49E3-BC8B-DD52A4E6FF63}"/>
                </a:ext>
              </a:extLst>
            </p:cNvPr>
            <p:cNvSpPr txBox="1"/>
            <p:nvPr/>
          </p:nvSpPr>
          <p:spPr>
            <a:xfrm>
              <a:off x="8749821" y="5443704"/>
              <a:ext cx="3439473" cy="120032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dirty="0"/>
                <a:t>This document requires:</a:t>
              </a:r>
              <a:br>
                <a:rPr lang="en-GB" dirty="0"/>
              </a:br>
              <a:r>
                <a:rPr lang="en-GB" dirty="0"/>
                <a:t>-timely turnaround of FIT results</a:t>
              </a:r>
            </a:p>
            <a:p>
              <a:r>
                <a:rPr lang="en-GB" dirty="0"/>
                <a:t>-an active NSS pathway</a:t>
              </a:r>
            </a:p>
            <a:p>
              <a:r>
                <a:rPr lang="en-GB" dirty="0">
                  <a:cs typeface="Calibri"/>
                </a:rPr>
                <a:t>-flexi sig pathway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3051999-9842-4A9C-844D-69B9A564A121}"/>
                </a:ext>
              </a:extLst>
            </p:cNvPr>
            <p:cNvSpPr txBox="1"/>
            <p:nvPr/>
          </p:nvSpPr>
          <p:spPr>
            <a:xfrm>
              <a:off x="10565144" y="3429000"/>
              <a:ext cx="1491519" cy="17543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Remember, especially for </a:t>
              </a:r>
              <a:r>
                <a:rPr lang="en-GB" sz="1200" u="sng" dirty="0"/>
                <a:t>young patients </a:t>
              </a:r>
              <a:r>
                <a:rPr lang="en-GB" sz="1200" dirty="0"/>
                <a:t>with bowel symptoms they may have IBD, hence do a Faecal Calprotectin and if positive refer to the </a:t>
              </a:r>
              <a:r>
                <a:rPr lang="en-GB" sz="1200" u="sng" dirty="0">
                  <a:solidFill>
                    <a:schemeClr val="accent6"/>
                  </a:solidFill>
                </a:rPr>
                <a:t>urgent IBD pathway</a:t>
              </a:r>
              <a:endParaRPr lang="en-GB" sz="1200" u="sng" baseline="30000" dirty="0">
                <a:solidFill>
                  <a:schemeClr val="accent6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4F354B-3574-41FA-9C98-450B3A26F9ED}"/>
                </a:ext>
              </a:extLst>
            </p:cNvPr>
            <p:cNvSpPr txBox="1"/>
            <p:nvPr/>
          </p:nvSpPr>
          <p:spPr>
            <a:xfrm>
              <a:off x="3576475" y="3565784"/>
              <a:ext cx="2608095" cy="27699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Patient reviewed by GP</a:t>
              </a:r>
              <a:endParaRPr lang="en-GB" b="1" baseline="300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FA85B42-478E-4810-B9CF-834E3CB14EA3}"/>
                </a:ext>
              </a:extLst>
            </p:cNvPr>
            <p:cNvSpPr txBox="1"/>
            <p:nvPr/>
          </p:nvSpPr>
          <p:spPr>
            <a:xfrm>
              <a:off x="2475849" y="1528432"/>
              <a:ext cx="1809822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Test not returned</a:t>
              </a:r>
              <a:endParaRPr lang="en-GB" baseline="30000" dirty="0"/>
            </a:p>
            <a:p>
              <a:r>
                <a:rPr lang="en-GB" dirty="0"/>
                <a:t> Patient reminded (Day 7)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6253741-6E46-44CC-8450-F5A4949DBBDD}"/>
                </a:ext>
              </a:extLst>
            </p:cNvPr>
            <p:cNvSpPr txBox="1"/>
            <p:nvPr/>
          </p:nvSpPr>
          <p:spPr>
            <a:xfrm>
              <a:off x="505607" y="1537602"/>
              <a:ext cx="1757508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Test not returned </a:t>
              </a:r>
              <a:endParaRPr lang="en-GB" baseline="30000" dirty="0"/>
            </a:p>
            <a:p>
              <a:r>
                <a:rPr lang="en-GB" dirty="0"/>
                <a:t>Day 21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482F975-E68D-486A-8CC0-7DB485654CF7}"/>
                </a:ext>
              </a:extLst>
            </p:cNvPr>
            <p:cNvSpPr txBox="1"/>
            <p:nvPr/>
          </p:nvSpPr>
          <p:spPr>
            <a:xfrm>
              <a:off x="10091583" y="1118619"/>
              <a:ext cx="1757508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FIT test Spoilt or not completed </a:t>
              </a:r>
              <a:endParaRPr lang="en-GB" baseline="30000" dirty="0"/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5C75428-0E92-4CDF-B601-0F7C1F3E8356}"/>
                </a:ext>
              </a:extLst>
            </p:cNvPr>
            <p:cNvCxnSpPr>
              <a:cxnSpLocks/>
              <a:stCxn id="16" idx="1"/>
            </p:cNvCxnSpPr>
            <p:nvPr/>
          </p:nvCxnSpPr>
          <p:spPr>
            <a:xfrm flipH="1" flipV="1">
              <a:off x="4264515" y="1776439"/>
              <a:ext cx="824940" cy="319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2514CE90-3138-437E-B691-109B65D43F44}"/>
                </a:ext>
              </a:extLst>
            </p:cNvPr>
            <p:cNvCxnSpPr>
              <a:cxnSpLocks/>
              <a:endCxn id="39" idx="3"/>
            </p:cNvCxnSpPr>
            <p:nvPr/>
          </p:nvCxnSpPr>
          <p:spPr>
            <a:xfrm flipH="1" flipV="1">
              <a:off x="2263115" y="1768435"/>
              <a:ext cx="224024" cy="800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A1CD6EF-F10C-4742-AEA6-25FB00470645}"/>
                </a:ext>
              </a:extLst>
            </p:cNvPr>
            <p:cNvSpPr txBox="1"/>
            <p:nvPr/>
          </p:nvSpPr>
          <p:spPr>
            <a:xfrm>
              <a:off x="10124966" y="1884501"/>
              <a:ext cx="1690741" cy="4616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GP to make contact with patient for repeat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A429E8E-36DF-4E94-A636-C20255A160F6}"/>
                </a:ext>
              </a:extLst>
            </p:cNvPr>
            <p:cNvSpPr txBox="1"/>
            <p:nvPr/>
          </p:nvSpPr>
          <p:spPr>
            <a:xfrm>
              <a:off x="4138727" y="799050"/>
              <a:ext cx="1245494" cy="6463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declined/Unable to do FIT </a:t>
              </a:r>
              <a:endParaRPr lang="en-GB" baseline="30000" dirty="0"/>
            </a:p>
          </p:txBody>
        </p:sp>
        <p:cxnSp>
          <p:nvCxnSpPr>
            <p:cNvPr id="45" name="Connector: Elbow 44">
              <a:extLst>
                <a:ext uri="{FF2B5EF4-FFF2-40B4-BE49-F238E27FC236}">
                  <a16:creationId xmlns:a16="http://schemas.microsoft.com/office/drawing/2014/main" id="{5D0B4E32-2975-4FD0-92E1-299C59F832AF}"/>
                </a:ext>
              </a:extLst>
            </p:cNvPr>
            <p:cNvCxnSpPr>
              <a:cxnSpLocks/>
            </p:cNvCxnSpPr>
            <p:nvPr/>
          </p:nvCxnSpPr>
          <p:spPr>
            <a:xfrm>
              <a:off x="4891315" y="4107752"/>
              <a:ext cx="2820222" cy="245967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7D594B86-C8F7-43B2-B20C-297C05D575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98544" y="1120732"/>
              <a:ext cx="503639" cy="997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060101B-7F58-430A-8540-AFDF3FC8F2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6293" y="1118619"/>
              <a:ext cx="3762434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1C84C57-DD58-43D1-A052-9BE31D042EE7}"/>
                </a:ext>
              </a:extLst>
            </p:cNvPr>
            <p:cNvSpPr txBox="1"/>
            <p:nvPr/>
          </p:nvSpPr>
          <p:spPr>
            <a:xfrm>
              <a:off x="509844" y="2376808"/>
              <a:ext cx="1690741" cy="4616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GP contacts patient for repeat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4B9B5CFE-057B-4BB7-A3C9-9F8DCE7F2B6C}"/>
                </a:ext>
              </a:extLst>
            </p:cNvPr>
            <p:cNvCxnSpPr>
              <a:cxnSpLocks/>
            </p:cNvCxnSpPr>
            <p:nvPr/>
          </p:nvCxnSpPr>
          <p:spPr>
            <a:xfrm>
              <a:off x="376293" y="1118619"/>
              <a:ext cx="0" cy="451486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36F7B14D-C700-4AD7-A207-6CF5805575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65969" y="1584318"/>
              <a:ext cx="1" cy="29773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BF77AD2F-38F7-4A8C-9592-F544232F1E0A}"/>
                </a:ext>
              </a:extLst>
            </p:cNvPr>
            <p:cNvCxnSpPr>
              <a:cxnSpLocks/>
              <a:endCxn id="48" idx="0"/>
            </p:cNvCxnSpPr>
            <p:nvPr/>
          </p:nvCxnSpPr>
          <p:spPr>
            <a:xfrm>
              <a:off x="1355215" y="1988941"/>
              <a:ext cx="0" cy="38786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B62C031-758D-48A3-B85C-A34B5B97177E}"/>
                </a:ext>
              </a:extLst>
            </p:cNvPr>
            <p:cNvSpPr txBox="1"/>
            <p:nvPr/>
          </p:nvSpPr>
          <p:spPr>
            <a:xfrm>
              <a:off x="56465" y="5612362"/>
              <a:ext cx="890889" cy="646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NSS </a:t>
              </a:r>
            </a:p>
            <a:p>
              <a:r>
                <a:rPr lang="en-GB" dirty="0"/>
                <a:t>Referral made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5AB21ED-1FE9-4D44-897A-09A27C889D73}"/>
                </a:ext>
              </a:extLst>
            </p:cNvPr>
            <p:cNvSpPr txBox="1"/>
            <p:nvPr/>
          </p:nvSpPr>
          <p:spPr>
            <a:xfrm>
              <a:off x="5089455" y="2116852"/>
              <a:ext cx="1577131" cy="276999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FIT results reviewed</a:t>
              </a:r>
              <a:endParaRPr lang="en-GB" b="1" baseline="30000" dirty="0"/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C9C6F445-A00A-45F2-88FE-2498E70990E6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 flipH="1">
              <a:off x="5884970" y="692367"/>
              <a:ext cx="12717" cy="95395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5CF6E10E-0F03-4CCD-A44B-2B76F0284201}"/>
                </a:ext>
              </a:extLst>
            </p:cNvPr>
            <p:cNvCxnSpPr>
              <a:cxnSpLocks/>
              <a:stCxn id="17" idx="2"/>
            </p:cNvCxnSpPr>
            <p:nvPr/>
          </p:nvCxnSpPr>
          <p:spPr>
            <a:xfrm flipH="1">
              <a:off x="7786661" y="1461654"/>
              <a:ext cx="1" cy="49777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5A6DEC11-A1B2-499D-B034-05210D02F7CB}"/>
                </a:ext>
              </a:extLst>
            </p:cNvPr>
            <p:cNvCxnSpPr>
              <a:cxnSpLocks/>
            </p:cNvCxnSpPr>
            <p:nvPr/>
          </p:nvCxnSpPr>
          <p:spPr>
            <a:xfrm>
              <a:off x="5906244" y="1932000"/>
              <a:ext cx="9061" cy="25087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5C50F4D8-3691-4E6A-B590-6595F959EC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97687" y="1128105"/>
              <a:ext cx="855444" cy="262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325ABB78-E694-428B-B1DE-934AB4ABA748}"/>
                </a:ext>
              </a:extLst>
            </p:cNvPr>
            <p:cNvCxnSpPr>
              <a:cxnSpLocks/>
            </p:cNvCxnSpPr>
            <p:nvPr/>
          </p:nvCxnSpPr>
          <p:spPr>
            <a:xfrm>
              <a:off x="4874583" y="3274923"/>
              <a:ext cx="0" cy="30815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E37F23B-3221-4F76-84A4-6BB8D8102C8C}"/>
                </a:ext>
              </a:extLst>
            </p:cNvPr>
            <p:cNvSpPr txBox="1"/>
            <p:nvPr/>
          </p:nvSpPr>
          <p:spPr>
            <a:xfrm>
              <a:off x="1008762" y="4417118"/>
              <a:ext cx="1113342" cy="6463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GP not concerned about a cancer</a:t>
              </a:r>
              <a:endParaRPr lang="en-GB" baseline="30000" dirty="0"/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ED5C6BD-B81F-428E-A317-96955C97B560}"/>
                </a:ext>
              </a:extLst>
            </p:cNvPr>
            <p:cNvCxnSpPr>
              <a:cxnSpLocks/>
            </p:cNvCxnSpPr>
            <p:nvPr/>
          </p:nvCxnSpPr>
          <p:spPr>
            <a:xfrm>
              <a:off x="1574451" y="5063449"/>
              <a:ext cx="12656" cy="52438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49B64B6-9F7E-417B-97B1-90F4626CAC14}"/>
                </a:ext>
              </a:extLst>
            </p:cNvPr>
            <p:cNvCxnSpPr>
              <a:cxnSpLocks/>
              <a:endCxn id="22" idx="0"/>
            </p:cNvCxnSpPr>
            <p:nvPr/>
          </p:nvCxnSpPr>
          <p:spPr>
            <a:xfrm>
              <a:off x="3009013" y="4138691"/>
              <a:ext cx="10792" cy="26377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1C65F96-52FD-47A2-9720-8A0C1A6744A5}"/>
                </a:ext>
              </a:extLst>
            </p:cNvPr>
            <p:cNvSpPr txBox="1"/>
            <p:nvPr/>
          </p:nvSpPr>
          <p:spPr>
            <a:xfrm>
              <a:off x="1086681" y="5594764"/>
              <a:ext cx="1000853" cy="83099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Advice &amp;</a:t>
              </a:r>
            </a:p>
            <a:p>
              <a:r>
                <a:rPr lang="en-GB" b="1" dirty="0"/>
                <a:t>Guidance/</a:t>
              </a:r>
            </a:p>
            <a:p>
              <a:r>
                <a:rPr lang="en-GB" b="1" dirty="0"/>
                <a:t>Routine referral</a:t>
              </a:r>
            </a:p>
          </p:txBody>
        </p:sp>
        <p:cxnSp>
          <p:nvCxnSpPr>
            <p:cNvPr id="63" name="Connector: Elbow 62">
              <a:extLst>
                <a:ext uri="{FF2B5EF4-FFF2-40B4-BE49-F238E27FC236}">
                  <a16:creationId xmlns:a16="http://schemas.microsoft.com/office/drawing/2014/main" id="{69944560-A132-4870-AAAB-7F4C9710EB02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574452" y="4114112"/>
              <a:ext cx="3341979" cy="261025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08E8B154-00FA-41B4-97B2-9A6138466F26}"/>
                </a:ext>
              </a:extLst>
            </p:cNvPr>
            <p:cNvCxnSpPr/>
            <p:nvPr/>
          </p:nvCxnSpPr>
          <p:spPr>
            <a:xfrm flipH="1">
              <a:off x="7697816" y="4862759"/>
              <a:ext cx="1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or: Elbow 64">
              <a:extLst>
                <a:ext uri="{FF2B5EF4-FFF2-40B4-BE49-F238E27FC236}">
                  <a16:creationId xmlns:a16="http://schemas.microsoft.com/office/drawing/2014/main" id="{655A34E2-FDFD-4471-8AAD-08F7CF5DE8D6}"/>
                </a:ext>
              </a:extLst>
            </p:cNvPr>
            <p:cNvCxnSpPr>
              <a:cxnSpLocks/>
              <a:endCxn id="20" idx="0"/>
            </p:cNvCxnSpPr>
            <p:nvPr/>
          </p:nvCxnSpPr>
          <p:spPr>
            <a:xfrm>
              <a:off x="5931324" y="2554293"/>
              <a:ext cx="3269764" cy="210517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1F6825DB-AA7D-4658-B621-8930FD04521D}"/>
                </a:ext>
              </a:extLst>
            </p:cNvPr>
            <p:cNvCxnSpPr/>
            <p:nvPr/>
          </p:nvCxnSpPr>
          <p:spPr>
            <a:xfrm>
              <a:off x="4891315" y="4116044"/>
              <a:ext cx="0" cy="2606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F5147C9C-047F-4785-BB78-2988EB398CF6}"/>
                </a:ext>
              </a:extLst>
            </p:cNvPr>
            <p:cNvCxnSpPr/>
            <p:nvPr/>
          </p:nvCxnSpPr>
          <p:spPr>
            <a:xfrm>
              <a:off x="6184570" y="4147900"/>
              <a:ext cx="0" cy="2606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A5F5080-9734-4ECB-BFA1-04E08779DEF8}"/>
                </a:ext>
              </a:extLst>
            </p:cNvPr>
            <p:cNvCxnSpPr>
              <a:cxnSpLocks/>
              <a:stCxn id="37" idx="2"/>
            </p:cNvCxnSpPr>
            <p:nvPr/>
          </p:nvCxnSpPr>
          <p:spPr>
            <a:xfrm>
              <a:off x="4880523" y="3842783"/>
              <a:ext cx="10792" cy="24355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8E8C1EF-156A-4013-AAB7-D83A2B0868C0}"/>
              </a:ext>
            </a:extLst>
          </p:cNvPr>
          <p:cNvSpPr/>
          <p:nvPr/>
        </p:nvSpPr>
        <p:spPr>
          <a:xfrm>
            <a:off x="450427" y="1295825"/>
            <a:ext cx="4978400" cy="1866107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E79D91-90A3-4CD5-A74C-E0F8C5680060}"/>
              </a:ext>
            </a:extLst>
          </p:cNvPr>
          <p:cNvSpPr/>
          <p:nvPr/>
        </p:nvSpPr>
        <p:spPr>
          <a:xfrm>
            <a:off x="974478" y="3164445"/>
            <a:ext cx="2182451" cy="6171446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C345F5-0443-4E85-A5D6-8FC525D4EB10}"/>
              </a:ext>
            </a:extLst>
          </p:cNvPr>
          <p:cNvSpPr/>
          <p:nvPr/>
        </p:nvSpPr>
        <p:spPr>
          <a:xfrm>
            <a:off x="3156930" y="3149471"/>
            <a:ext cx="2271897" cy="3780713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18F0BE-B00B-4372-B0A6-FCB28EA6EF60}"/>
              </a:ext>
            </a:extLst>
          </p:cNvPr>
          <p:cNvSpPr/>
          <p:nvPr/>
        </p:nvSpPr>
        <p:spPr>
          <a:xfrm>
            <a:off x="5428827" y="2267657"/>
            <a:ext cx="6763173" cy="4590343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808B22-F06F-43C9-AD7C-642D9193C6AB}"/>
              </a:ext>
            </a:extLst>
          </p:cNvPr>
          <p:cNvSpPr/>
          <p:nvPr/>
        </p:nvSpPr>
        <p:spPr>
          <a:xfrm>
            <a:off x="5428827" y="1438240"/>
            <a:ext cx="3946082" cy="829417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00859C-74F8-46AE-8301-A4DC7AB33213}"/>
              </a:ext>
            </a:extLst>
          </p:cNvPr>
          <p:cNvSpPr/>
          <p:nvPr/>
        </p:nvSpPr>
        <p:spPr>
          <a:xfrm>
            <a:off x="6054288" y="594826"/>
            <a:ext cx="3320621" cy="875941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6042F0-AB01-4D0B-8BDC-36A0038BC8FD}"/>
              </a:ext>
            </a:extLst>
          </p:cNvPr>
          <p:cNvSpPr/>
          <p:nvPr/>
        </p:nvSpPr>
        <p:spPr>
          <a:xfrm>
            <a:off x="9374910" y="805543"/>
            <a:ext cx="2795948" cy="1494641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5" name="Audio 74">
            <a:hlinkClick r:id="" action="ppaction://media"/>
            <a:extLst>
              <a:ext uri="{FF2B5EF4-FFF2-40B4-BE49-F238E27FC236}">
                <a16:creationId xmlns:a16="http://schemas.microsoft.com/office/drawing/2014/main" id="{0CA25068-E081-46CC-BE8E-EBC93C6657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7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28"/>
    </mc:Choice>
    <mc:Fallback xmlns="">
      <p:transition spd="slow" advTm="47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16B3C7-DB34-4946-A8CF-D669C3DBC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can you get support?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294FE-33FC-4A7C-B0E7-268338851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C62A849-9E86-44DA-A884-155D3D97AB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87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13"/>
    </mc:Choice>
    <mc:Fallback xmlns="">
      <p:transition spd="slow" advTm="6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FEDDA5-9494-4835-B8D4-CBF2EE12D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59522E-10F9-4F7B-AAC2-5A719F93D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Advice and Guidance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Clinical leads identified on referral forms</a:t>
            </a:r>
          </a:p>
          <a:p>
            <a:endParaRPr lang="en-GB" dirty="0"/>
          </a:p>
          <a:p>
            <a:r>
              <a:rPr lang="en-GB" dirty="0"/>
              <a:t>ICB Cancer Transformation Team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C782ACE-3654-44EB-8AA0-3DCB613EDC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83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448"/>
    </mc:Choice>
    <mc:Fallback xmlns="">
      <p:transition spd="slow" advTm="32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16B3C7-DB34-4946-A8CF-D669C3DBC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else are we looking at?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294FE-33FC-4A7C-B0E7-268338851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Future changes based on </a:t>
            </a:r>
            <a:r>
              <a:rPr lang="en-GB"/>
              <a:t>your feedback </a:t>
            </a:r>
            <a:endParaRPr lang="en-GB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39898A9-5D74-4157-8717-C586B4EF43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1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7"/>
    </mc:Choice>
    <mc:Fallback xmlns="">
      <p:transition spd="slow" advTm="2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4FD075-B0F9-4431-A2C5-E34DE4226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Developments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7D29245-26A0-4A16-AF7D-C28A10C7E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-598488"/>
            <a:r>
              <a:rPr lang="en-GB" dirty="0"/>
              <a:t>Online requesting via TQUEST due to be rolled out from end of October 23</a:t>
            </a:r>
          </a:p>
          <a:p>
            <a:pPr lvl="1" indent="-598488"/>
            <a:endParaRPr lang="en-GB" dirty="0"/>
          </a:p>
          <a:p>
            <a:pPr lvl="1" indent="-598488"/>
            <a:r>
              <a:rPr lang="en-GB" dirty="0"/>
              <a:t>Measuring impact of FIT (national data submission)</a:t>
            </a:r>
          </a:p>
          <a:p>
            <a:pPr lvl="1" indent="-598488"/>
            <a:endParaRPr lang="en-GB" dirty="0"/>
          </a:p>
          <a:p>
            <a:pPr lvl="1" indent="-598488"/>
            <a:r>
              <a:rPr lang="en-GB" dirty="0"/>
              <a:t>Review of patient cases 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3E668726-B575-4224-8262-AA40ECB66A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088"/>
    </mc:Choice>
    <mc:Fallback xmlns="">
      <p:transition spd="slow" advTm="680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16B3C7-DB34-4946-A8CF-D669C3DBC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Changing?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294FE-33FC-4A7C-B0E7-268338851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does it impact GPs?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727091E-B469-4B70-9397-D761EDC7E4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8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24"/>
    </mc:Choice>
    <mc:Fallback xmlns="">
      <p:transition spd="slow" advTm="8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85EE19-4F9E-41B3-8841-8FD2826F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536709" cy="647246"/>
          </a:xfrm>
        </p:spPr>
        <p:txBody>
          <a:bodyPr/>
          <a:lstStyle/>
          <a:p>
            <a:r>
              <a:rPr lang="en-GB" dirty="0"/>
              <a:t>GP Contract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01700B-1B2E-47DC-B03B-FA49ACD53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IIF Requirements</a:t>
            </a:r>
          </a:p>
          <a:p>
            <a:endParaRPr lang="en-GB" dirty="0"/>
          </a:p>
          <a:p>
            <a:r>
              <a:rPr lang="en-GB" dirty="0"/>
              <a:t>Financial reimbursement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C4F2AA0-B3CD-4A3C-BBDE-CA16BB9F46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0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98"/>
    </mc:Choice>
    <mc:Fallback xmlns="">
      <p:transition spd="slow" advTm="24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939BD2-F734-4545-BCFF-C5A18E7C5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Revised LGI Pathway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EA070A-DF49-4440-A12F-E7B5C8907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FIT test to be completed prior to referral (note clinical exceptions) </a:t>
            </a:r>
          </a:p>
          <a:p>
            <a:r>
              <a:rPr lang="en-GB" dirty="0"/>
              <a:t>Safety Netting </a:t>
            </a:r>
          </a:p>
          <a:p>
            <a:r>
              <a:rPr lang="en-GB" dirty="0"/>
              <a:t>Based on FIT result, GP will refer to:</a:t>
            </a:r>
          </a:p>
          <a:p>
            <a:pPr lvl="1"/>
            <a:r>
              <a:rPr lang="en-GB" dirty="0"/>
              <a:t>Lower GI</a:t>
            </a:r>
          </a:p>
          <a:p>
            <a:pPr lvl="1"/>
            <a:r>
              <a:rPr lang="en-GB" dirty="0"/>
              <a:t>NSS </a:t>
            </a:r>
          </a:p>
          <a:p>
            <a:pPr lvl="1"/>
            <a:r>
              <a:rPr lang="en-GB" dirty="0"/>
              <a:t>Alternative pathway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8AE4CFFA-1B7D-4968-9F19-D7E17D01D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54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15"/>
    </mc:Choice>
    <mc:Fallback xmlns="">
      <p:transition spd="slow" advTm="29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90ED2C8-B5C3-4DCD-852B-64A9AAAC92A2}"/>
              </a:ext>
            </a:extLst>
          </p:cNvPr>
          <p:cNvGrpSpPr/>
          <p:nvPr/>
        </p:nvGrpSpPr>
        <p:grpSpPr>
          <a:xfrm>
            <a:off x="59171" y="218761"/>
            <a:ext cx="12132829" cy="6259443"/>
            <a:chOff x="56465" y="384590"/>
            <a:chExt cx="12132829" cy="625944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0943644-D4D2-4832-A0BF-6099354FD087}"/>
                </a:ext>
              </a:extLst>
            </p:cNvPr>
            <p:cNvSpPr txBox="1"/>
            <p:nvPr/>
          </p:nvSpPr>
          <p:spPr>
            <a:xfrm>
              <a:off x="3398481" y="384590"/>
              <a:ext cx="4998412" cy="30777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sz="1400" b="1" dirty="0"/>
                <a:t>PATIENT ATTENDS GP, GP CONCERNED ABOUT LGI CANCER </a:t>
              </a:r>
              <a:endParaRPr lang="en-GB" b="1" baseline="30000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ED3B7B3-876D-41A9-A315-7778D2004D63}"/>
                </a:ext>
              </a:extLst>
            </p:cNvPr>
            <p:cNvSpPr txBox="1"/>
            <p:nvPr/>
          </p:nvSpPr>
          <p:spPr>
            <a:xfrm>
              <a:off x="5089455" y="1641129"/>
              <a:ext cx="1577131" cy="276999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FIT test requested</a:t>
              </a:r>
              <a:endParaRPr lang="en-GB" b="1" baseline="300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C1A3BE-85AE-4210-8163-6BBB2D5994AA}"/>
                </a:ext>
              </a:extLst>
            </p:cNvPr>
            <p:cNvSpPr txBox="1"/>
            <p:nvPr/>
          </p:nvSpPr>
          <p:spPr>
            <a:xfrm>
              <a:off x="6753131" y="815323"/>
              <a:ext cx="2067061" cy="64633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presents with: </a:t>
              </a:r>
              <a:endParaRPr lang="en-GB" baseline="30000" dirty="0"/>
            </a:p>
            <a:p>
              <a:r>
                <a:rPr lang="en-GB" dirty="0"/>
                <a:t>Unexplained Rectal Mass</a:t>
              </a:r>
            </a:p>
            <a:p>
              <a:r>
                <a:rPr lang="en-GB" dirty="0"/>
                <a:t>Anal Ulceration/Mass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C37FE3-E2FD-4D90-A124-DDE376AB0AF7}"/>
                </a:ext>
              </a:extLst>
            </p:cNvPr>
            <p:cNvSpPr txBox="1"/>
            <p:nvPr/>
          </p:nvSpPr>
          <p:spPr>
            <a:xfrm>
              <a:off x="6851885" y="1944058"/>
              <a:ext cx="2067061" cy="276999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LGI 2WW REFERRAL MADE</a:t>
              </a:r>
              <a:endParaRPr lang="en-GB" baseline="300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E54BDE-ACEE-41D1-8462-D975A8866A7E}"/>
                </a:ext>
              </a:extLst>
            </p:cNvPr>
            <p:cNvSpPr txBox="1"/>
            <p:nvPr/>
          </p:nvSpPr>
          <p:spPr>
            <a:xfrm>
              <a:off x="3550774" y="3006799"/>
              <a:ext cx="2633800" cy="27699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NEGATIVE FIT result &lt;10 ugHb/g </a:t>
              </a:r>
              <a:endParaRPr lang="en-GB" b="1" baseline="300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DAC492-3189-4536-A305-32E36977DE1F}"/>
                </a:ext>
              </a:extLst>
            </p:cNvPr>
            <p:cNvSpPr txBox="1"/>
            <p:nvPr/>
          </p:nvSpPr>
          <p:spPr>
            <a:xfrm>
              <a:off x="8025857" y="2764810"/>
              <a:ext cx="2350461" cy="138499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POSITIVE FIT RESULT </a:t>
              </a:r>
              <a:r>
                <a:rPr lang="en-GB" b="1" u="sng" dirty="0"/>
                <a:t>&gt;</a:t>
              </a:r>
              <a:r>
                <a:rPr lang="en-GB" b="1" dirty="0"/>
                <a:t>10 ugHb/g (inc. IDA) </a:t>
              </a:r>
              <a:endParaRPr lang="en-GB" b="1" baseline="30000" dirty="0"/>
            </a:p>
            <a:p>
              <a:r>
                <a:rPr lang="en-GB" i="1" dirty="0"/>
                <a:t>Please ensure the correct FIT code and the 2WW urgent LGI/Colorectal referral code has been added within the correct timelines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DCE20F4-52A7-4010-8888-BBF362E26DB9}"/>
                </a:ext>
              </a:extLst>
            </p:cNvPr>
            <p:cNvSpPr txBox="1"/>
            <p:nvPr/>
          </p:nvSpPr>
          <p:spPr>
            <a:xfrm>
              <a:off x="8487025" y="4542428"/>
              <a:ext cx="1889290" cy="276999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LGI 2WW REFERRAL MADE </a:t>
              </a:r>
              <a:endParaRPr lang="en-GB" baseline="30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127BBBB-E652-4243-B33C-A6F599F407DB}"/>
                </a:ext>
              </a:extLst>
            </p:cNvPr>
            <p:cNvSpPr txBox="1"/>
            <p:nvPr/>
          </p:nvSpPr>
          <p:spPr>
            <a:xfrm>
              <a:off x="2463134" y="4402462"/>
              <a:ext cx="1113342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has IDA </a:t>
              </a:r>
              <a:endParaRPr lang="en-GB" baseline="300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A0E7637-BF12-46EB-A2A0-B6F8C635EEFE}"/>
                </a:ext>
              </a:extLst>
            </p:cNvPr>
            <p:cNvSpPr txBox="1"/>
            <p:nvPr/>
          </p:nvSpPr>
          <p:spPr>
            <a:xfrm>
              <a:off x="3877831" y="4402462"/>
              <a:ext cx="1523871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Ongoing NG12 Symptoms</a:t>
              </a:r>
              <a:endParaRPr lang="en-GB" baseline="300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D0F9D1-1E32-4865-9361-F350ACDB1286}"/>
                </a:ext>
              </a:extLst>
            </p:cNvPr>
            <p:cNvSpPr txBox="1"/>
            <p:nvPr/>
          </p:nvSpPr>
          <p:spPr>
            <a:xfrm>
              <a:off x="5527443" y="4402462"/>
              <a:ext cx="1314264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Unexplained PR bleeding</a:t>
              </a:r>
              <a:endParaRPr lang="en-GB" baseline="300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75112E-78FA-4017-BB02-CF3BACB79A80}"/>
                </a:ext>
              </a:extLst>
            </p:cNvPr>
            <p:cNvSpPr txBox="1"/>
            <p:nvPr/>
          </p:nvSpPr>
          <p:spPr>
            <a:xfrm>
              <a:off x="7047020" y="4402461"/>
              <a:ext cx="1314264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doesn’t require a referral</a:t>
              </a:r>
              <a:endParaRPr lang="en-GB" baseline="300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7421FF3-93AB-47FA-9528-DD1C66ED57F1}"/>
                </a:ext>
              </a:extLst>
            </p:cNvPr>
            <p:cNvSpPr txBox="1"/>
            <p:nvPr/>
          </p:nvSpPr>
          <p:spPr>
            <a:xfrm>
              <a:off x="2281412" y="5628372"/>
              <a:ext cx="1496699" cy="461665"/>
            </a:xfrm>
            <a:prstGeom prst="rect">
              <a:avLst/>
            </a:prstGeom>
            <a:solidFill>
              <a:srgbClr val="FF9393"/>
            </a:solidFill>
            <a:ln w="28575"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LGI 2WW REFERRAL MADE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D64C13-9243-43C3-AC98-FBBEC653FE59}"/>
                </a:ext>
              </a:extLst>
            </p:cNvPr>
            <p:cNvSpPr txBox="1"/>
            <p:nvPr/>
          </p:nvSpPr>
          <p:spPr>
            <a:xfrm>
              <a:off x="4067819" y="5628371"/>
              <a:ext cx="1155645" cy="46166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NSS</a:t>
              </a:r>
            </a:p>
            <a:p>
              <a:r>
                <a:rPr lang="en-GB" dirty="0"/>
                <a:t> Referral made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88DB361-EF43-4551-B56C-7114D8E345D3}"/>
                </a:ext>
              </a:extLst>
            </p:cNvPr>
            <p:cNvSpPr txBox="1"/>
            <p:nvPr/>
          </p:nvSpPr>
          <p:spPr>
            <a:xfrm>
              <a:off x="5527442" y="5628371"/>
              <a:ext cx="1314264" cy="830997"/>
            </a:xfrm>
            <a:prstGeom prst="rect">
              <a:avLst/>
            </a:prstGeom>
            <a:solidFill>
              <a:srgbClr val="F7E1AB"/>
            </a:solidFill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Direct access Flexi Sig – Cancer Pathway Referral made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0D79A1-F566-4A6A-A7B4-03FB1A97DC6B}"/>
                </a:ext>
              </a:extLst>
            </p:cNvPr>
            <p:cNvSpPr txBox="1"/>
            <p:nvPr/>
          </p:nvSpPr>
          <p:spPr>
            <a:xfrm>
              <a:off x="6925652" y="5628371"/>
              <a:ext cx="1496699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Patient safety netted in Primary Care</a:t>
              </a:r>
            </a:p>
          </p:txBody>
        </p:sp>
        <p:cxnSp>
          <p:nvCxnSpPr>
            <p:cNvPr id="18" name="Connector: Elbow 17">
              <a:extLst>
                <a:ext uri="{FF2B5EF4-FFF2-40B4-BE49-F238E27FC236}">
                  <a16:creationId xmlns:a16="http://schemas.microsoft.com/office/drawing/2014/main" id="{0F3D4078-DC25-42CF-A456-30A95C91201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931015" y="2044925"/>
              <a:ext cx="941372" cy="1037399"/>
            </a:xfrm>
            <a:prstGeom prst="bentConnector3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2950663-D649-40C5-91D6-60AC68259C90}"/>
                </a:ext>
              </a:extLst>
            </p:cNvPr>
            <p:cNvCxnSpPr>
              <a:cxnSpLocks/>
            </p:cNvCxnSpPr>
            <p:nvPr/>
          </p:nvCxnSpPr>
          <p:spPr>
            <a:xfrm>
              <a:off x="9301970" y="4149805"/>
              <a:ext cx="0" cy="43188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9D20904-38AB-4D21-B2A6-19250DEA2F71}"/>
                </a:ext>
              </a:extLst>
            </p:cNvPr>
            <p:cNvCxnSpPr>
              <a:cxnSpLocks/>
              <a:stCxn id="10" idx="2"/>
              <a:endCxn id="14" idx="0"/>
            </p:cNvCxnSpPr>
            <p:nvPr/>
          </p:nvCxnSpPr>
          <p:spPr>
            <a:xfrm>
              <a:off x="3019805" y="4864127"/>
              <a:ext cx="9957" cy="76424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ADDEAE3-457F-4060-B48B-AA0A084E44EE}"/>
                </a:ext>
              </a:extLst>
            </p:cNvPr>
            <p:cNvCxnSpPr>
              <a:cxnSpLocks/>
            </p:cNvCxnSpPr>
            <p:nvPr/>
          </p:nvCxnSpPr>
          <p:spPr>
            <a:xfrm>
              <a:off x="4891315" y="4864127"/>
              <a:ext cx="5875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7A2DC91A-4E63-4450-ADD0-22DEC382EE45}"/>
                </a:ext>
              </a:extLst>
            </p:cNvPr>
            <p:cNvCxnSpPr>
              <a:cxnSpLocks/>
              <a:stCxn id="12" idx="2"/>
              <a:endCxn id="16" idx="0"/>
            </p:cNvCxnSpPr>
            <p:nvPr/>
          </p:nvCxnSpPr>
          <p:spPr>
            <a:xfrm flipH="1">
              <a:off x="6184574" y="4864127"/>
              <a:ext cx="1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132D95B-2A01-4101-9FFD-A247CFCF45EE}"/>
                </a:ext>
              </a:extLst>
            </p:cNvPr>
            <p:cNvSpPr txBox="1"/>
            <p:nvPr/>
          </p:nvSpPr>
          <p:spPr>
            <a:xfrm>
              <a:off x="8749821" y="5443704"/>
              <a:ext cx="3439473" cy="120032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dirty="0"/>
                <a:t>This document requires:</a:t>
              </a:r>
              <a:br>
                <a:rPr lang="en-GB" dirty="0"/>
              </a:br>
              <a:r>
                <a:rPr lang="en-GB" dirty="0"/>
                <a:t>-timely turnaround of FIT results</a:t>
              </a:r>
            </a:p>
            <a:p>
              <a:r>
                <a:rPr lang="en-GB" dirty="0"/>
                <a:t>-an active NSS pathway</a:t>
              </a:r>
            </a:p>
            <a:p>
              <a:r>
                <a:rPr lang="en-GB" dirty="0">
                  <a:cs typeface="Calibri"/>
                </a:rPr>
                <a:t>-flexi sig pathway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9F45CF-DBC7-477B-B7B6-C2AA264F3675}"/>
                </a:ext>
              </a:extLst>
            </p:cNvPr>
            <p:cNvSpPr txBox="1"/>
            <p:nvPr/>
          </p:nvSpPr>
          <p:spPr>
            <a:xfrm>
              <a:off x="10565144" y="3429000"/>
              <a:ext cx="1491519" cy="17543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Remember, especially for </a:t>
              </a:r>
              <a:r>
                <a:rPr lang="en-GB" sz="1200" u="sng" dirty="0"/>
                <a:t>young patients </a:t>
              </a:r>
              <a:r>
                <a:rPr lang="en-GB" sz="1200" dirty="0"/>
                <a:t>with bowel symptoms they may have IBD, hence do a Faecal Calprotectin and if positive refer to the </a:t>
              </a:r>
              <a:r>
                <a:rPr lang="en-GB" sz="1200" u="sng" dirty="0">
                  <a:solidFill>
                    <a:schemeClr val="accent6"/>
                  </a:solidFill>
                </a:rPr>
                <a:t>urgent IBD pathway</a:t>
              </a:r>
              <a:endParaRPr lang="en-GB" sz="1200" u="sng" baseline="30000" dirty="0">
                <a:solidFill>
                  <a:schemeClr val="accent6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9A6EFA0-AFEF-4B3A-BC93-369C3D6A20E7}"/>
                </a:ext>
              </a:extLst>
            </p:cNvPr>
            <p:cNvSpPr txBox="1"/>
            <p:nvPr/>
          </p:nvSpPr>
          <p:spPr>
            <a:xfrm>
              <a:off x="3576475" y="3565784"/>
              <a:ext cx="2608095" cy="27699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Patient reviewed by GP</a:t>
              </a:r>
              <a:endParaRPr lang="en-GB" b="1" baseline="300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E3DB030-6C24-4DB2-BCF4-5BD89B142752}"/>
                </a:ext>
              </a:extLst>
            </p:cNvPr>
            <p:cNvSpPr txBox="1"/>
            <p:nvPr/>
          </p:nvSpPr>
          <p:spPr>
            <a:xfrm>
              <a:off x="2475849" y="1528432"/>
              <a:ext cx="1809822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Test not returned</a:t>
              </a:r>
              <a:endParaRPr lang="en-GB" baseline="30000" dirty="0"/>
            </a:p>
            <a:p>
              <a:r>
                <a:rPr lang="en-GB" dirty="0"/>
                <a:t> Patient reminded (Day 7)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47A4918-4333-449B-89B6-168CA4669C07}"/>
                </a:ext>
              </a:extLst>
            </p:cNvPr>
            <p:cNvSpPr txBox="1"/>
            <p:nvPr/>
          </p:nvSpPr>
          <p:spPr>
            <a:xfrm>
              <a:off x="505607" y="1537602"/>
              <a:ext cx="1757508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Test not returned </a:t>
              </a:r>
              <a:endParaRPr lang="en-GB" baseline="30000" dirty="0"/>
            </a:p>
            <a:p>
              <a:r>
                <a:rPr lang="en-GB" dirty="0"/>
                <a:t>Day 21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9D64E6F-5093-4C72-B2C0-D74D036A46F7}"/>
                </a:ext>
              </a:extLst>
            </p:cNvPr>
            <p:cNvSpPr txBox="1"/>
            <p:nvPr/>
          </p:nvSpPr>
          <p:spPr>
            <a:xfrm>
              <a:off x="10091583" y="1118619"/>
              <a:ext cx="1757508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FIT test Spoilt or not completed </a:t>
              </a:r>
              <a:endParaRPr lang="en-GB" baseline="30000" dirty="0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D79A73D-56B0-444D-83E5-37B3BCC6CC8F}"/>
                </a:ext>
              </a:extLst>
            </p:cNvPr>
            <p:cNvCxnSpPr>
              <a:cxnSpLocks/>
              <a:stCxn id="4" idx="1"/>
            </p:cNvCxnSpPr>
            <p:nvPr/>
          </p:nvCxnSpPr>
          <p:spPr>
            <a:xfrm flipH="1" flipV="1">
              <a:off x="4264515" y="1776439"/>
              <a:ext cx="824940" cy="319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B056E8F-A0A8-4AAF-B5BA-0F38AEFC7DBE}"/>
                </a:ext>
              </a:extLst>
            </p:cNvPr>
            <p:cNvCxnSpPr>
              <a:cxnSpLocks/>
              <a:endCxn id="27" idx="3"/>
            </p:cNvCxnSpPr>
            <p:nvPr/>
          </p:nvCxnSpPr>
          <p:spPr>
            <a:xfrm flipH="1" flipV="1">
              <a:off x="2263115" y="1768435"/>
              <a:ext cx="224024" cy="800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101AFD1-28AE-427F-9C71-54E56520BE9F}"/>
                </a:ext>
              </a:extLst>
            </p:cNvPr>
            <p:cNvSpPr txBox="1"/>
            <p:nvPr/>
          </p:nvSpPr>
          <p:spPr>
            <a:xfrm>
              <a:off x="10124966" y="1884501"/>
              <a:ext cx="1690741" cy="4616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GP to make contact with patient for repeat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253BA3-DC2F-468D-B817-CADC39F2F5D7}"/>
                </a:ext>
              </a:extLst>
            </p:cNvPr>
            <p:cNvSpPr txBox="1"/>
            <p:nvPr/>
          </p:nvSpPr>
          <p:spPr>
            <a:xfrm>
              <a:off x="4138727" y="799050"/>
              <a:ext cx="1245494" cy="6463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Patient declined/Unable to do FIT </a:t>
              </a:r>
              <a:endParaRPr lang="en-GB" baseline="30000" dirty="0"/>
            </a:p>
          </p:txBody>
        </p:sp>
        <p:cxnSp>
          <p:nvCxnSpPr>
            <p:cNvPr id="33" name="Connector: Elbow 32">
              <a:extLst>
                <a:ext uri="{FF2B5EF4-FFF2-40B4-BE49-F238E27FC236}">
                  <a16:creationId xmlns:a16="http://schemas.microsoft.com/office/drawing/2014/main" id="{A95A6DF0-C95D-471C-86D5-71797B1567C3}"/>
                </a:ext>
              </a:extLst>
            </p:cNvPr>
            <p:cNvCxnSpPr>
              <a:cxnSpLocks/>
            </p:cNvCxnSpPr>
            <p:nvPr/>
          </p:nvCxnSpPr>
          <p:spPr>
            <a:xfrm>
              <a:off x="4891315" y="4107752"/>
              <a:ext cx="2820222" cy="245967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7167AB3C-4B1A-417F-A9D9-64692939B7A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98544" y="1120732"/>
              <a:ext cx="503639" cy="997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25257DF-EC0F-43A8-B1D9-1D5EE4DF10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6293" y="1118619"/>
              <a:ext cx="3762434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5C93801-E6DC-4A40-AD5E-48CA3ACDC4C4}"/>
                </a:ext>
              </a:extLst>
            </p:cNvPr>
            <p:cNvSpPr txBox="1"/>
            <p:nvPr/>
          </p:nvSpPr>
          <p:spPr>
            <a:xfrm>
              <a:off x="509844" y="2376808"/>
              <a:ext cx="1690741" cy="4616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GP contacts patient for repeat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D716125-A473-4E3D-9277-B36E263FDA01}"/>
                </a:ext>
              </a:extLst>
            </p:cNvPr>
            <p:cNvCxnSpPr>
              <a:cxnSpLocks/>
            </p:cNvCxnSpPr>
            <p:nvPr/>
          </p:nvCxnSpPr>
          <p:spPr>
            <a:xfrm>
              <a:off x="376293" y="1118619"/>
              <a:ext cx="0" cy="451486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EA98770A-6984-4D2A-A895-D8F7AAF849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65969" y="1584318"/>
              <a:ext cx="1" cy="29773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9322A9C8-543A-403C-82B6-AF709D95967B}"/>
                </a:ext>
              </a:extLst>
            </p:cNvPr>
            <p:cNvCxnSpPr>
              <a:cxnSpLocks/>
              <a:endCxn id="36" idx="0"/>
            </p:cNvCxnSpPr>
            <p:nvPr/>
          </p:nvCxnSpPr>
          <p:spPr>
            <a:xfrm>
              <a:off x="1355215" y="1988941"/>
              <a:ext cx="0" cy="38786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F61D5A4-E279-48E3-BF08-D19D2265A3B9}"/>
                </a:ext>
              </a:extLst>
            </p:cNvPr>
            <p:cNvSpPr txBox="1"/>
            <p:nvPr/>
          </p:nvSpPr>
          <p:spPr>
            <a:xfrm>
              <a:off x="56465" y="5612362"/>
              <a:ext cx="890889" cy="646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GB" dirty="0"/>
                <a:t>NSS </a:t>
              </a:r>
            </a:p>
            <a:p>
              <a:r>
                <a:rPr lang="en-GB" dirty="0"/>
                <a:t>Referral made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676C0D9-C690-4DF6-8D6E-599E4913C924}"/>
                </a:ext>
              </a:extLst>
            </p:cNvPr>
            <p:cNvSpPr txBox="1"/>
            <p:nvPr/>
          </p:nvSpPr>
          <p:spPr>
            <a:xfrm>
              <a:off x="5089455" y="2116852"/>
              <a:ext cx="1577131" cy="276999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FIT results reviewed</a:t>
              </a:r>
              <a:endParaRPr lang="en-GB" b="1" baseline="30000" dirty="0"/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8382C76D-FC81-4C6F-90EB-85A7A77C8B17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5884970" y="692367"/>
              <a:ext cx="12717" cy="95395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122272F-498D-4CD6-B9BD-CBA124A52ECF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 flipH="1">
              <a:off x="7786661" y="1461654"/>
              <a:ext cx="1" cy="49777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5507D838-6163-4FC9-A9D0-508B17E8847F}"/>
                </a:ext>
              </a:extLst>
            </p:cNvPr>
            <p:cNvCxnSpPr>
              <a:cxnSpLocks/>
            </p:cNvCxnSpPr>
            <p:nvPr/>
          </p:nvCxnSpPr>
          <p:spPr>
            <a:xfrm>
              <a:off x="5906244" y="1932000"/>
              <a:ext cx="9061" cy="25087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DB54374A-3D36-4301-AA51-1357DAC788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97687" y="1128105"/>
              <a:ext cx="855444" cy="262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E47D515D-3B5D-4D95-ADCD-FE40CFD1A3EA}"/>
                </a:ext>
              </a:extLst>
            </p:cNvPr>
            <p:cNvCxnSpPr>
              <a:cxnSpLocks/>
            </p:cNvCxnSpPr>
            <p:nvPr/>
          </p:nvCxnSpPr>
          <p:spPr>
            <a:xfrm>
              <a:off x="4874583" y="3274923"/>
              <a:ext cx="0" cy="30815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CAA5379-D468-4596-AC15-A262B8A6A575}"/>
                </a:ext>
              </a:extLst>
            </p:cNvPr>
            <p:cNvSpPr txBox="1"/>
            <p:nvPr/>
          </p:nvSpPr>
          <p:spPr>
            <a:xfrm>
              <a:off x="1008762" y="4417118"/>
              <a:ext cx="1113342" cy="6463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dirty="0"/>
                <a:t>GP not concerned about a cancer</a:t>
              </a:r>
              <a:endParaRPr lang="en-GB" baseline="30000" dirty="0"/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DBDEC982-C23B-4272-997C-C3F2F4A5547A}"/>
                </a:ext>
              </a:extLst>
            </p:cNvPr>
            <p:cNvCxnSpPr>
              <a:cxnSpLocks/>
            </p:cNvCxnSpPr>
            <p:nvPr/>
          </p:nvCxnSpPr>
          <p:spPr>
            <a:xfrm>
              <a:off x="1574451" y="5063449"/>
              <a:ext cx="12656" cy="52438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D83E5820-9CAE-4A9C-B90B-8F9FB6B592D1}"/>
                </a:ext>
              </a:extLst>
            </p:cNvPr>
            <p:cNvCxnSpPr>
              <a:cxnSpLocks/>
              <a:endCxn id="10" idx="0"/>
            </p:cNvCxnSpPr>
            <p:nvPr/>
          </p:nvCxnSpPr>
          <p:spPr>
            <a:xfrm>
              <a:off x="3009013" y="4138691"/>
              <a:ext cx="10792" cy="26377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B64BBBA-5207-433E-A179-69E63DD2B64C}"/>
                </a:ext>
              </a:extLst>
            </p:cNvPr>
            <p:cNvSpPr txBox="1"/>
            <p:nvPr/>
          </p:nvSpPr>
          <p:spPr>
            <a:xfrm>
              <a:off x="1086681" y="5594764"/>
              <a:ext cx="1000853" cy="83099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/>
              </a:lvl1pPr>
            </a:lstStyle>
            <a:p>
              <a:r>
                <a:rPr lang="en-GB" b="1" dirty="0"/>
                <a:t>Advice &amp;</a:t>
              </a:r>
            </a:p>
            <a:p>
              <a:r>
                <a:rPr lang="en-GB" b="1" dirty="0"/>
                <a:t>Guidance/</a:t>
              </a:r>
            </a:p>
            <a:p>
              <a:r>
                <a:rPr lang="en-GB" b="1" dirty="0"/>
                <a:t>Routine referral</a:t>
              </a:r>
            </a:p>
          </p:txBody>
        </p: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id="{277326E9-286C-44E8-9F1A-16C0E12D43FF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574452" y="4114112"/>
              <a:ext cx="3341979" cy="261025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B7178E96-71D0-45D2-ABEE-BA790F4FF990}"/>
                </a:ext>
              </a:extLst>
            </p:cNvPr>
            <p:cNvCxnSpPr/>
            <p:nvPr/>
          </p:nvCxnSpPr>
          <p:spPr>
            <a:xfrm flipH="1">
              <a:off x="7697816" y="4862759"/>
              <a:ext cx="1" cy="76424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or: Elbow 52">
              <a:extLst>
                <a:ext uri="{FF2B5EF4-FFF2-40B4-BE49-F238E27FC236}">
                  <a16:creationId xmlns:a16="http://schemas.microsoft.com/office/drawing/2014/main" id="{9802E353-45E5-47EF-BFCF-3AFB885C265C}"/>
                </a:ext>
              </a:extLst>
            </p:cNvPr>
            <p:cNvCxnSpPr>
              <a:cxnSpLocks/>
              <a:endCxn id="8" idx="0"/>
            </p:cNvCxnSpPr>
            <p:nvPr/>
          </p:nvCxnSpPr>
          <p:spPr>
            <a:xfrm>
              <a:off x="5931324" y="2554293"/>
              <a:ext cx="3269764" cy="210517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CFF4658A-D55C-4312-8A6B-3C19FDD241C6}"/>
                </a:ext>
              </a:extLst>
            </p:cNvPr>
            <p:cNvCxnSpPr/>
            <p:nvPr/>
          </p:nvCxnSpPr>
          <p:spPr>
            <a:xfrm>
              <a:off x="4891315" y="4116044"/>
              <a:ext cx="0" cy="2606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FD0BF09C-E524-49FE-AB98-3E5647D8CE61}"/>
                </a:ext>
              </a:extLst>
            </p:cNvPr>
            <p:cNvCxnSpPr/>
            <p:nvPr/>
          </p:nvCxnSpPr>
          <p:spPr>
            <a:xfrm>
              <a:off x="6184570" y="4147900"/>
              <a:ext cx="0" cy="2606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1D8A34F-A191-4988-B518-B1FDD3BB71A2}"/>
                </a:ext>
              </a:extLst>
            </p:cNvPr>
            <p:cNvCxnSpPr>
              <a:cxnSpLocks/>
              <a:stCxn id="25" idx="2"/>
            </p:cNvCxnSpPr>
            <p:nvPr/>
          </p:nvCxnSpPr>
          <p:spPr>
            <a:xfrm>
              <a:off x="4880523" y="3842783"/>
              <a:ext cx="10792" cy="24355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9" name="Audio 58">
            <a:hlinkClick r:id="" action="ppaction://media"/>
            <a:extLst>
              <a:ext uri="{FF2B5EF4-FFF2-40B4-BE49-F238E27FC236}">
                <a16:creationId xmlns:a16="http://schemas.microsoft.com/office/drawing/2014/main" id="{440F5B89-37B6-4A6A-B8A0-B04EE6A81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4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73"/>
    </mc:Choice>
    <mc:Fallback xmlns="">
      <p:transition spd="slow" advTm="115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16B3C7-DB34-4946-A8CF-D669C3DB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91281"/>
            <a:ext cx="10515600" cy="2852737"/>
          </a:xfrm>
        </p:spPr>
        <p:txBody>
          <a:bodyPr/>
          <a:lstStyle/>
          <a:p>
            <a:r>
              <a:rPr lang="en-GB" dirty="0"/>
              <a:t>Supporting Primary Care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294FE-33FC-4A7C-B0E7-268338851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does it impact GPs? 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27DF820-EDC8-4136-9B1B-CCD75A5C5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3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02"/>
    </mc:Choice>
    <mc:Fallback xmlns="">
      <p:transition spd="slow" advTm="14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AD972-A8F4-4FF3-9D5F-6DA6EB5E4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6" y="237779"/>
            <a:ext cx="8536709" cy="443258"/>
          </a:xfrm>
        </p:spPr>
        <p:txBody>
          <a:bodyPr>
            <a:noAutofit/>
          </a:bodyPr>
          <a:lstStyle/>
          <a:p>
            <a:r>
              <a:rPr lang="en-GB" sz="2800" b="1" dirty="0"/>
              <a:t>Tips for Primary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C3D35-7E1E-40F3-9630-98CD61152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56" y="783771"/>
            <a:ext cx="11536018" cy="5656571"/>
          </a:xfrm>
        </p:spPr>
        <p:txBody>
          <a:bodyPr>
            <a:norm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2000" dirty="0">
                <a:ea typeface="Calibri" panose="020F0502020204030204" pitchFamily="34" charset="0"/>
              </a:rPr>
              <a:t>Discuss and inform patients importance of completing FIT test before onward referral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0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FIT Patient Information Leaflet Updated 2023 – GP Gateway (coventryrugbygpgateway.nhs.uk)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2000" dirty="0">
              <a:solidFill>
                <a:schemeClr val="tx1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2000" dirty="0">
                <a:solidFill>
                  <a:schemeClr val="tx1"/>
                </a:solidFill>
                <a:ea typeface="Calibri" panose="020F0502020204030204" pitchFamily="34" charset="0"/>
              </a:rPr>
              <a:t>Inform the patient the FIT testing kit will arrive through the post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2000" dirty="0">
                <a:solidFill>
                  <a:schemeClr val="tx1"/>
                </a:solidFill>
                <a:ea typeface="Calibri" panose="020F0502020204030204" pitchFamily="34" charset="0"/>
              </a:rPr>
              <a:t>As soon as they receive the kit, they should do the sample and return the kit as soon as possible, </a:t>
            </a:r>
            <a:r>
              <a:rPr lang="en-GB" altLang="en-US" sz="2000" b="1" dirty="0">
                <a:solidFill>
                  <a:schemeClr val="tx1"/>
                </a:solidFill>
                <a:ea typeface="Calibri" panose="020F0502020204030204" pitchFamily="34" charset="0"/>
              </a:rPr>
              <a:t>ideally within 1-2 days</a:t>
            </a:r>
            <a:r>
              <a:rPr lang="en-GB" altLang="en-US" sz="2000" dirty="0">
                <a:solidFill>
                  <a:schemeClr val="tx1"/>
                </a:solidFill>
                <a:ea typeface="Calibri" panose="020F0502020204030204" pitchFamily="34" charset="0"/>
              </a:rPr>
              <a:t>.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200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2000" dirty="0">
                <a:solidFill>
                  <a:schemeClr val="tx1"/>
                </a:solidFill>
                <a:ea typeface="Calibri" panose="020F0502020204030204" pitchFamily="34" charset="0"/>
              </a:rPr>
              <a:t>It important to note the urgency in order that you receive the result as soon as possible allowing the onward referral to be made (if appropriate)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2000" dirty="0">
              <a:solidFill>
                <a:schemeClr val="tx1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2000" dirty="0">
                <a:solidFill>
                  <a:schemeClr val="tx1"/>
                </a:solidFill>
                <a:ea typeface="Calibri" panose="020F0502020204030204" pitchFamily="34" charset="0"/>
              </a:rPr>
              <a:t>Highlight the patient information leaflet which explains how to take the sample </a:t>
            </a:r>
            <a:r>
              <a:rPr lang="en-GB" sz="2000" dirty="0">
                <a:hlinkClick r:id="rId6"/>
              </a:rPr>
              <a:t>Faecal Immunochemical Testing (FIT) for Occult Blood – GP Gateway (coventryrugbygpgateway.nhs.uk)</a:t>
            </a:r>
            <a:endParaRPr lang="en-GB" altLang="en-US" sz="200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20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2000" dirty="0">
                <a:solidFill>
                  <a:schemeClr val="tx1"/>
                </a:solidFill>
                <a:ea typeface="Calibri" panose="020F0502020204030204" pitchFamily="34" charset="0"/>
              </a:rPr>
              <a:t>If you would like to request FIT kits for demonstration purposes only and to retain within the practice please complete the attached request form found here </a:t>
            </a:r>
            <a:r>
              <a:rPr lang="en-GB" altLang="en-US" sz="2000" dirty="0">
                <a:solidFill>
                  <a:srgbClr val="0070C0"/>
                </a:solidFill>
                <a:ea typeface="Calibri" panose="020F0502020204030204" pitchFamily="34" charset="0"/>
                <a:hlinkClick r:id="rId7"/>
              </a:rPr>
              <a:t>FIT Demonstration Kit Request for Primary Care 2023 </a:t>
            </a:r>
            <a:r>
              <a:rPr lang="en-GB" altLang="en-US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–</a:t>
            </a:r>
            <a:r>
              <a:rPr lang="en-GB" altLang="en-US" sz="2000" dirty="0">
                <a:solidFill>
                  <a:srgbClr val="0070C0"/>
                </a:solidFill>
                <a:ea typeface="Calibri" panose="020F0502020204030204" pitchFamily="34" charset="0"/>
                <a:hlinkClick r:id="rId7"/>
              </a:rPr>
              <a:t> GP Gateway (coventryrugbygpgateway.nhs.uk)</a:t>
            </a:r>
            <a:r>
              <a:rPr lang="en-GB" altLang="en-US" sz="2000" dirty="0">
                <a:solidFill>
                  <a:srgbClr val="0070C0"/>
                </a:solidFill>
                <a:ea typeface="Calibri" panose="020F0502020204030204" pitchFamily="34" charset="0"/>
              </a:rPr>
              <a:t> </a:t>
            </a:r>
            <a:endParaRPr lang="en-GB" altLang="en-US" sz="20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2000" b="1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46CDBEB-54BA-4561-A096-EA56C382A3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67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77"/>
    </mc:Choice>
    <mc:Fallback xmlns="">
      <p:transition spd="slow" advTm="42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3D47F345B3994F89904246851F5FCF" ma:contentTypeVersion="12" ma:contentTypeDescription="Create a new document." ma:contentTypeScope="" ma:versionID="c4b511f6fd0ca08e2ec8d5de23b49065">
  <xsd:schema xmlns:xsd="http://www.w3.org/2001/XMLSchema" xmlns:xs="http://www.w3.org/2001/XMLSchema" xmlns:p="http://schemas.microsoft.com/office/2006/metadata/properties" xmlns:ns2="34aa3f59-2c88-4547-ac95-8c1d577e2ad0" targetNamespace="http://schemas.microsoft.com/office/2006/metadata/properties" ma:root="true" ma:fieldsID="c0e9b4d54af2be14bc88004031afb59f" ns2:_="">
    <xsd:import namespace="34aa3f59-2c88-4547-ac95-8c1d577e2a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aa3f59-2c88-4547-ac95-8c1d577e2a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aa3f59-2c88-4547-ac95-8c1d577e2ad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0B9A89E-8221-493E-8A1E-F27D5384B2E8}"/>
</file>

<file path=customXml/itemProps2.xml><?xml version="1.0" encoding="utf-8"?>
<ds:datastoreItem xmlns:ds="http://schemas.openxmlformats.org/officeDocument/2006/customXml" ds:itemID="{7DDD1511-D397-4A56-A9D1-3003D5979EBD}"/>
</file>

<file path=customXml/itemProps3.xml><?xml version="1.0" encoding="utf-8"?>
<ds:datastoreItem xmlns:ds="http://schemas.openxmlformats.org/officeDocument/2006/customXml" ds:itemID="{78CDC3A9-51F4-490D-8639-A1DEA56C9C3F}"/>
</file>

<file path=docProps/app.xml><?xml version="1.0" encoding="utf-8"?>
<Properties xmlns="http://schemas.openxmlformats.org/officeDocument/2006/extended-properties" xmlns:vt="http://schemas.openxmlformats.org/officeDocument/2006/docPropsVTypes">
  <TotalTime>29055</TotalTime>
  <Words>1996</Words>
  <Application>Microsoft Office PowerPoint</Application>
  <PresentationFormat>Widescreen</PresentationFormat>
  <Paragraphs>352</Paragraphs>
  <Slides>37</Slides>
  <Notes>31</Notes>
  <HiddenSlides>0</HiddenSlides>
  <MMClips>37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Arial MT Medium</vt:lpstr>
      <vt:lpstr>Calibri</vt:lpstr>
      <vt:lpstr>Wingdings</vt:lpstr>
      <vt:lpstr>Office Theme</vt:lpstr>
      <vt:lpstr>Lower GI Pathway Education Webinar to support Primary Care</vt:lpstr>
      <vt:lpstr>The Case for Change</vt:lpstr>
      <vt:lpstr>The Case for Change</vt:lpstr>
      <vt:lpstr>What’s Changing?</vt:lpstr>
      <vt:lpstr>GP Contract</vt:lpstr>
      <vt:lpstr>Revised LGI Pathway</vt:lpstr>
      <vt:lpstr>PowerPoint Presentation</vt:lpstr>
      <vt:lpstr>Supporting Primary Care</vt:lpstr>
      <vt:lpstr>Tips for Primary Care</vt:lpstr>
      <vt:lpstr>Supporting Text Messages </vt:lpstr>
      <vt:lpstr>PowerPoint Presentation</vt:lpstr>
      <vt:lpstr>PowerPoint Presentation</vt:lpstr>
      <vt:lpstr>What is safety netting and why is it important?</vt:lpstr>
      <vt:lpstr>Why is safety netting important?</vt:lpstr>
      <vt:lpstr>Safety Netting Options</vt:lpstr>
      <vt:lpstr>PowerPoint Presentation</vt:lpstr>
      <vt:lpstr>PowerPoint Presentation</vt:lpstr>
      <vt:lpstr>North Central London Cancer Alliance - Electronic Safety Netting Tool </vt:lpstr>
      <vt:lpstr>Arden’s / PCIT Safety Netting</vt:lpstr>
      <vt:lpstr>Safety Netting - Ardens</vt:lpstr>
      <vt:lpstr>Safety Netting - Primary IT </vt:lpstr>
      <vt:lpstr>Two important aspects for primary care</vt:lpstr>
      <vt:lpstr>Patient Examples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Quality of Referral </vt:lpstr>
      <vt:lpstr>PowerPoint Presentation</vt:lpstr>
      <vt:lpstr>Where can you get support? </vt:lpstr>
      <vt:lpstr>PowerPoint Presentation</vt:lpstr>
      <vt:lpstr>What else are we looking at? </vt:lpstr>
      <vt:lpstr>Future Developments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Uwins Rose (05A) NHS Coventry &amp; Rugby CCG</dc:creator>
  <cp:lastModifiedBy>WARD, Julie (NHS COVENTRY AND WARWICKSHIRE ICB - B2M3M)</cp:lastModifiedBy>
  <cp:revision>74</cp:revision>
  <dcterms:created xsi:type="dcterms:W3CDTF">2022-06-21T10:28:50Z</dcterms:created>
  <dcterms:modified xsi:type="dcterms:W3CDTF">2023-10-24T10:38:14Z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0x010100143D47F345B3994F89904246851F5FCF</vt:lpwstr>
  </property>
</Properties>
</file>