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147375109" r:id="rId3"/>
    <p:sldId id="2147375110" r:id="rId4"/>
    <p:sldId id="259" r:id="rId5"/>
    <p:sldId id="1074" r:id="rId6"/>
    <p:sldId id="1075" r:id="rId7"/>
    <p:sldId id="1080" r:id="rId8"/>
    <p:sldId id="260" r:id="rId9"/>
    <p:sldId id="2147375085" r:id="rId10"/>
    <p:sldId id="1073" r:id="rId11"/>
    <p:sldId id="2147375095" r:id="rId12"/>
    <p:sldId id="2147375096" r:id="rId13"/>
    <p:sldId id="322" r:id="rId14"/>
    <p:sldId id="2147375086" r:id="rId15"/>
    <p:sldId id="2147375087" r:id="rId16"/>
    <p:sldId id="2147375107" r:id="rId17"/>
    <p:sldId id="2147375108" r:id="rId18"/>
    <p:sldId id="2147375088" r:id="rId19"/>
    <p:sldId id="2147375089" r:id="rId20"/>
    <p:sldId id="2147375090" r:id="rId21"/>
    <p:sldId id="2147375091" r:id="rId22"/>
    <p:sldId id="2147375092" r:id="rId23"/>
    <p:sldId id="261" r:id="rId24"/>
    <p:sldId id="1081" r:id="rId25"/>
    <p:sldId id="2147375104" r:id="rId26"/>
    <p:sldId id="1087" r:id="rId27"/>
    <p:sldId id="2147375103" r:id="rId28"/>
    <p:sldId id="1088" r:id="rId29"/>
    <p:sldId id="2147375102" r:id="rId30"/>
    <p:sldId id="2147375101" r:id="rId31"/>
    <p:sldId id="2147375106" r:id="rId32"/>
    <p:sldId id="1077" r:id="rId33"/>
    <p:sldId id="1089" r:id="rId34"/>
    <p:sldId id="262" r:id="rId35"/>
    <p:sldId id="1076" r:id="rId36"/>
    <p:sldId id="263" r:id="rId37"/>
    <p:sldId id="107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66392" autoAdjust="0"/>
  </p:normalViewPr>
  <p:slideViewPr>
    <p:cSldViewPr snapToGrid="0" showGuides="1">
      <p:cViewPr varScale="1">
        <p:scale>
          <a:sx n="67" d="100"/>
          <a:sy n="67" d="100"/>
        </p:scale>
        <p:origin x="5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73A72-F60F-4C52-A5A9-3E49C911F2BB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3A20-9AD6-498B-9F0D-C2DB322842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41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54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42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912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71A05-D730-4E26-8627-0EA9D5DB189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239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701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A9F7D-85C5-4AE8-B263-0A56142B193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3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A9F7D-85C5-4AE8-B263-0A56142B193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5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71A05-D730-4E26-8627-0EA9D5DB189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891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71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7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48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395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829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57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75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52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40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197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738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869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346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2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87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646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6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2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94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89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32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23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C3A20-9AD6-498B-9F0D-C2DB322842B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29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690626-8A4D-4928-9AC8-3A464B1B333F}"/>
              </a:ext>
            </a:extLst>
          </p:cNvPr>
          <p:cNvSpPr/>
          <p:nvPr userDrawn="1"/>
        </p:nvSpPr>
        <p:spPr>
          <a:xfrm>
            <a:off x="8238836" y="0"/>
            <a:ext cx="3953164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3A57C-4463-4135-8109-38D3B1D82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490" y="749819"/>
            <a:ext cx="4498109" cy="2387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16FBB-C98B-414B-B8A4-B72290461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490" y="3137419"/>
            <a:ext cx="9144000" cy="1655762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1600" kern="1200" dirty="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C92BB-18DF-47C8-BE67-5345AE545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8556"/>
          <a:stretch/>
        </p:blipFill>
        <p:spPr>
          <a:xfrm>
            <a:off x="10215418" y="209427"/>
            <a:ext cx="1593883" cy="8802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09EA219-850C-4BF8-BA2F-6BBBF3709ED1}"/>
              </a:ext>
            </a:extLst>
          </p:cNvPr>
          <p:cNvSpPr/>
          <p:nvPr userDrawn="1"/>
        </p:nvSpPr>
        <p:spPr>
          <a:xfrm>
            <a:off x="6908972" y="1874663"/>
            <a:ext cx="5837035" cy="5837035"/>
          </a:xfrm>
          <a:prstGeom prst="ellipse">
            <a:avLst/>
          </a:prstGeom>
          <a:noFill/>
          <a:ln w="508000">
            <a:solidFill>
              <a:srgbClr val="DAF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24AFE-A966-4224-8FB1-4ACDDDAB6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82237" y="1405924"/>
            <a:ext cx="6341009" cy="568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6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F6771-B17A-455A-B360-DD4011DE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3F36-81EE-4B32-9722-2A82EEEE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32E40-939F-4680-B1E0-1F0DC302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4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F6771-B17A-455A-B360-DD4011DE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3F36-81EE-4B32-9722-2A82EEEE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32E40-939F-4680-B1E0-1F0DC302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D16A4-4AE5-4AB5-953C-E7955D0B8E67}"/>
              </a:ext>
            </a:extLst>
          </p:cNvPr>
          <p:cNvSpPr/>
          <p:nvPr userDrawn="1"/>
        </p:nvSpPr>
        <p:spPr>
          <a:xfrm>
            <a:off x="8153400" y="0"/>
            <a:ext cx="4038600" cy="153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561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DA33-F3E9-47C4-B0C8-F15C8CB0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BF7C1-EC0D-4484-BC73-8B0529C28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3D075-6A5B-43D3-BA3E-4944527B7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D80B0-BA18-4E57-AA68-61318BD3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E3FAC-082B-44D7-98B5-82CF757C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AEAD7-0F38-48F0-B249-2E82184D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6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49F7-0232-4A2B-A128-D45FE52B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6FCB7-9884-4F4F-A561-554488C91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C12C-A255-4982-B7DF-73BC1DF78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59473-EA75-45A9-A2C0-BA76AE64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3EABE-22E2-47EF-8534-72CE603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38B59-9D67-4A45-A2A9-E59D7775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8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53F37-4E15-4B72-AD05-507A9E9A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5349D-0A63-4460-8226-1D88486C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05D6-754C-4917-8567-10ABF29C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E33A0-40F0-40D9-9C12-9E22A435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31509-654A-48BE-9FBD-F25103A5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507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94AE0-72C2-4506-B71A-D4CC1FC2B4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75A3E-E854-46E9-A601-1B0949138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B8EA4-CB13-49FE-9E57-8C8CE44D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FB8BE-C013-413C-8E58-D3384A5B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B68F-9E50-4309-8EC5-C47647EA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84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6E285E-25F9-4E93-850D-ED3DF04862A3}"/>
              </a:ext>
            </a:extLst>
          </p:cNvPr>
          <p:cNvSpPr/>
          <p:nvPr userDrawn="1"/>
        </p:nvSpPr>
        <p:spPr>
          <a:xfrm>
            <a:off x="8238836" y="0"/>
            <a:ext cx="3953164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93CA73-C39B-47FC-80DB-B8DFDD6F6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490" y="749819"/>
            <a:ext cx="4498109" cy="2387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85CD8B-5B7B-4603-8BAF-FD32395E8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490" y="3137419"/>
            <a:ext cx="9144000" cy="1655762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1600" kern="1200" dirty="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79556-758D-489E-B217-2CCDD28C3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261"/>
          <a:stretch/>
        </p:blipFill>
        <p:spPr>
          <a:xfrm>
            <a:off x="10215418" y="209427"/>
            <a:ext cx="1593883" cy="8726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1EC9BDB-4356-4353-A689-009C0BF81167}"/>
              </a:ext>
            </a:extLst>
          </p:cNvPr>
          <p:cNvSpPr/>
          <p:nvPr userDrawn="1"/>
        </p:nvSpPr>
        <p:spPr>
          <a:xfrm>
            <a:off x="6908972" y="1874663"/>
            <a:ext cx="5837035" cy="5837035"/>
          </a:xfrm>
          <a:prstGeom prst="ellipse">
            <a:avLst/>
          </a:prstGeom>
          <a:noFill/>
          <a:ln w="508000">
            <a:solidFill>
              <a:srgbClr val="DAF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LEGO, toy, vector graphics&#10;&#10;Description automatically generated">
            <a:extLst>
              <a:ext uri="{FF2B5EF4-FFF2-40B4-BE49-F238E27FC236}">
                <a16:creationId xmlns:a16="http://schemas.microsoft.com/office/drawing/2014/main" id="{5199892D-A5A5-4D72-9971-AFB806C9FD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22671" y="1320800"/>
            <a:ext cx="6253982" cy="5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393CA73-C39B-47FC-80DB-B8DFDD6F6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490" y="749819"/>
            <a:ext cx="4498109" cy="2387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85CD8B-5B7B-4603-8BAF-FD32395E8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490" y="3137419"/>
            <a:ext cx="9144000" cy="1655762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1600" kern="1200" dirty="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5D9C58-7F42-4B29-BD61-9BF7DC11E181}"/>
              </a:ext>
            </a:extLst>
          </p:cNvPr>
          <p:cNvGrpSpPr/>
          <p:nvPr userDrawn="1"/>
        </p:nvGrpSpPr>
        <p:grpSpPr>
          <a:xfrm>
            <a:off x="8238836" y="0"/>
            <a:ext cx="3953164" cy="1320800"/>
            <a:chOff x="8238836" y="0"/>
            <a:chExt cx="3953164" cy="1320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6E285E-25F9-4E93-850D-ED3DF04862A3}"/>
                </a:ext>
              </a:extLst>
            </p:cNvPr>
            <p:cNvSpPr/>
            <p:nvPr userDrawn="1"/>
          </p:nvSpPr>
          <p:spPr>
            <a:xfrm>
              <a:off x="8238836" y="0"/>
              <a:ext cx="3953164" cy="132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E79556-758D-489E-B217-2CCDD28C37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19261"/>
            <a:stretch/>
          </p:blipFill>
          <p:spPr>
            <a:xfrm>
              <a:off x="10215418" y="209427"/>
              <a:ext cx="1593883" cy="872613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41EC9BDB-4356-4353-A689-009C0BF81167}"/>
              </a:ext>
            </a:extLst>
          </p:cNvPr>
          <p:cNvSpPr/>
          <p:nvPr userDrawn="1"/>
        </p:nvSpPr>
        <p:spPr>
          <a:xfrm>
            <a:off x="6908972" y="1874663"/>
            <a:ext cx="5837035" cy="5837035"/>
          </a:xfrm>
          <a:prstGeom prst="ellipse">
            <a:avLst/>
          </a:prstGeom>
          <a:noFill/>
          <a:ln w="508000">
            <a:solidFill>
              <a:srgbClr val="DAF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2BE239-1C65-4C77-9D1F-198503A05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91432" y="1437038"/>
            <a:ext cx="6657814" cy="57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3745-5C57-41CA-AEE8-7738491B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9C23-475C-4698-8C65-6BCCA1E2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D49B0-0FF1-4523-A13F-36CFE95B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B8C3D-E2D1-438C-ACB1-F789854C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A9F2F-3ECA-4664-B136-F7BA3BA2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97EEA8-5635-4D7B-96D2-74CED55FFF03}"/>
              </a:ext>
            </a:extLst>
          </p:cNvPr>
          <p:cNvGrpSpPr/>
          <p:nvPr userDrawn="1"/>
        </p:nvGrpSpPr>
        <p:grpSpPr>
          <a:xfrm>
            <a:off x="8238836" y="0"/>
            <a:ext cx="3953164" cy="1320800"/>
            <a:chOff x="8238836" y="0"/>
            <a:chExt cx="3953164" cy="1320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125DE0-FEB8-4962-919C-BEF5273EE75A}"/>
                </a:ext>
              </a:extLst>
            </p:cNvPr>
            <p:cNvSpPr/>
            <p:nvPr userDrawn="1"/>
          </p:nvSpPr>
          <p:spPr>
            <a:xfrm>
              <a:off x="8238836" y="0"/>
              <a:ext cx="3953164" cy="132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8D2CB6-961C-4F5C-8E6C-88B8BEC9FB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19261"/>
            <a:stretch/>
          </p:blipFill>
          <p:spPr>
            <a:xfrm>
              <a:off x="10215418" y="209427"/>
              <a:ext cx="1593883" cy="872613"/>
            </a:xfrm>
            <a:prstGeom prst="rect">
              <a:avLst/>
            </a:prstGeom>
          </p:spPr>
        </p:pic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9F575DC-2194-46D1-96FA-D6A214A16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614" b="50000"/>
          <a:stretch/>
        </p:blipFill>
        <p:spPr>
          <a:xfrm flipH="1">
            <a:off x="8812076" y="5316465"/>
            <a:ext cx="3379923" cy="1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3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3745-5C57-41CA-AEE8-7738491B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9C23-475C-4698-8C65-6BCCA1E2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D49B0-0FF1-4523-A13F-36CFE95B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B8C3D-E2D1-438C-ACB1-F789854C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A9F2F-3ECA-4664-B136-F7BA3BA2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9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C629-5CEF-4A5E-A752-22C8A951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7131D-EC64-4C3D-8F22-A5C689A52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E18C-1593-41FB-AE83-AF7D9622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B8444-E27B-4729-8CB6-13C8D22C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206A3-5C18-4097-BA84-1BE64C39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2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1D75-79A7-4FD9-A709-7ABEEB6D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82B3-8F13-48EB-8C9B-C84B92224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610DD-739B-42AA-89DA-C874E6835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B7FD9-4C90-41C6-9C5F-A99CE144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BF6BF-9B82-480C-A63F-7FB3CBEB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E11CE-F84D-402C-8E44-003FB1B2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3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19C2-5231-4CEC-9970-5FD2FC9A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63F3A-14FC-4FBF-92D9-DB2905973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19383-40D5-4BA8-982A-7793A424E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9472D-F47D-4A87-AD77-9E3C34B1C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C04EE-58DB-432E-BD31-C47BBA9D6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101685-F7D5-4D25-AEE4-C360E587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1148B-B4BD-4999-B1D1-E663DF73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2F8A5-6E4D-454F-8235-41F86297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3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A686-F969-497C-BA24-C6848B71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DEBC8-7894-4029-BB76-9EECE1F0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A7707-DAA1-43A0-9DA2-E11C62B39F78}" type="datetimeFigureOut">
              <a:rPr lang="en-GB" smtClean="0"/>
              <a:t>24/10/2023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FFB48-5D2F-47B0-9934-55B78519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31171-6DE0-4888-B55A-6877E558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6ED11-6ADA-4443-BFB8-B5819B15A7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3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CD970-0026-4B81-83A8-AFFA9019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36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AC6E9-AE48-48DE-B83A-5BBBA5344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585416D-3D7E-485D-8B2A-91C7A6BC5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0583" t="56891"/>
          <a:stretch/>
        </p:blipFill>
        <p:spPr>
          <a:xfrm flipH="1">
            <a:off x="8610598" y="0"/>
            <a:ext cx="3581401" cy="1329099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9A48B04A-59EC-48C3-B46C-DCBEDBCC1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18431"/>
          <a:stretch/>
        </p:blipFill>
        <p:spPr>
          <a:xfrm>
            <a:off x="0" y="6212239"/>
            <a:ext cx="3654864" cy="659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B18325-A0A4-4917-B775-B41DC154ABCC}"/>
              </a:ext>
            </a:extLst>
          </p:cNvPr>
          <p:cNvSpPr txBox="1"/>
          <p:nvPr userDrawn="1"/>
        </p:nvSpPr>
        <p:spPr>
          <a:xfrm>
            <a:off x="589363" y="6439112"/>
            <a:ext cx="2531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happyhealthylives.uk</a:t>
            </a:r>
          </a:p>
        </p:txBody>
      </p:sp>
    </p:spTree>
    <p:extLst>
      <p:ext uri="{BB962C8B-B14F-4D97-AF65-F5344CB8AC3E}">
        <p14:creationId xmlns:p14="http://schemas.microsoft.com/office/powerpoint/2010/main" val="138857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3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kern="1200" dirty="0" smtClean="0">
          <a:solidFill>
            <a:srgbClr val="425563"/>
          </a:solidFill>
          <a:latin typeface="Arial MT Medium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5D6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5D6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5D6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5D6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5D6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hyperlink" Target="https://www.coventryrugbygpgateway.nhs.uk/resources/fit-patient-information-leaflet/" TargetMode="External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lcanceralliance.nhs.uk/wp-content/uploads/2021/01/E-SN-Guidance-for-admin-staff-using-the-toolkit.pdf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nclcanceralliance.nhs.uk/wp-content/uploads/2021/01/E-SN-Guidance-for-clinicians.pdf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nclcanceralliance.nhs.uk/wp-content/uploads/2021/01/Location-of-toolkit-in-EMIS-web.pdf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nclcanceralliance.nhs.uk/our-work/primary-care-2/safety-netting/" TargetMode="Externa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www.youtube.com/watch?v=U4byHZwOZv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hyperlink" Target="https://support-ew.ardens.org.uk/support/solutions/articles/31000157248-fast-track-safety-netting-tool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hyperlink" Target="https://support.primarycareit.co.uk/portal/en-gb/kb/articles/cancer-resources#Good_quality_car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coventryrugbygpgateway.nhs.uk/resources/fit-demonstration-kit-request-for-primary-care-2023/?gpage_id=414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coventryrugbygpgateway.nhs.uk/pages/faecal-occult-blood-testing-fit-guidance/" TargetMode="External"/><Relationship Id="rId5" Type="http://schemas.openxmlformats.org/officeDocument/2006/relationships/hyperlink" Target="https://www.coventryrugbygpgateway.nhs.uk/resources/fit-patient-information-leaflet/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9EC8-6FB1-4A0A-949B-A616208E6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229" y="749819"/>
            <a:ext cx="7924800" cy="2428810"/>
          </a:xfrm>
        </p:spPr>
        <p:txBody>
          <a:bodyPr/>
          <a:lstStyle/>
          <a:p>
            <a:r>
              <a:rPr lang="en-GB" dirty="0"/>
              <a:t>Lower GI Pathway Education Webinar to support Primary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7C57F-7EC7-4299-8EC5-CAE1029B8F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October 2023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3C8D79-EC8F-4B41-B5B0-33D1A2456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7"/>
    </mc:Choice>
    <mc:Fallback xmlns="">
      <p:transition spd="slow" advTm="3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87D83-97CE-4354-92D0-404F1C133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Supporting Text Messages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F23033-E0C8-478E-96EA-F872EA22D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F03BAF4-B9AC-4A9B-AB4B-FE4E0277B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70" y="1574364"/>
            <a:ext cx="690643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Completed  by Admin Team at the practices: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GB" altLang="en-US" sz="20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standard suggested text wording sent to patient when FIT referral done: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‘Dear X,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Further to your consultation today you have been referred for a poo test. Please find further information regarding the test on this link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5"/>
              </a:rPr>
              <a:t>https://www.coventryrugbygpgateway.nhs.uk/resources/fit-patient-information-leaflet/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It is important that you return this as soon as possible as per the instructions with the kit.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XXX Practice name’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105E144-B510-4420-82F7-A2216A3C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00" y="1766761"/>
            <a:ext cx="4387317" cy="401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4939F1-68A1-4704-BBB2-9E6B9C14A048}"/>
              </a:ext>
            </a:extLst>
          </p:cNvPr>
          <p:cNvSpPr txBox="1">
            <a:spLocks/>
          </p:cNvSpPr>
          <p:nvPr/>
        </p:nvSpPr>
        <p:spPr>
          <a:xfrm>
            <a:off x="238760" y="264188"/>
            <a:ext cx="85367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425563"/>
                </a:solidFill>
                <a:latin typeface="Arial MT Medium"/>
                <a:ea typeface="+mn-ea"/>
                <a:cs typeface="+mn-cs"/>
              </a:defRPr>
            </a:lvl1pPr>
          </a:lstStyle>
          <a:p>
            <a:r>
              <a:rPr lang="en-GB" dirty="0"/>
              <a:t>Supporting FIT Text messages prior to a TWW referral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3FA18C-F534-4E96-B02C-F433C03F9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2"/>
    </mc:Choice>
    <mc:Fallback xmlns="">
      <p:transition spd="slow" advTm="1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410931E-0751-4501-94BA-E613F4528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" y="1511527"/>
            <a:ext cx="609346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 the same time Admin can custom set another text set for 5 days time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Day 5 follow up Standard suggested text </a:t>
            </a:r>
            <a:r>
              <a:rPr kumimoji="0" lang="en-GB" alt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wording: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‘Dear X,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5 days ago the doctor referred you for a poo test. You should have now received the kit. It is important that you return this as soon as possible as per the instructions with the kit.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XXX Practice name’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89DD29C-FD9C-4E7D-A209-BFDB8401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1" y="1665415"/>
            <a:ext cx="4876799" cy="42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7997F3-6BD3-44BD-BB84-C10F5308F56E}"/>
              </a:ext>
            </a:extLst>
          </p:cNvPr>
          <p:cNvSpPr txBox="1">
            <a:spLocks/>
          </p:cNvSpPr>
          <p:nvPr/>
        </p:nvSpPr>
        <p:spPr>
          <a:xfrm>
            <a:off x="238760" y="264188"/>
            <a:ext cx="85367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425563"/>
                </a:solidFill>
                <a:latin typeface="Arial MT Medium"/>
                <a:ea typeface="+mn-ea"/>
                <a:cs typeface="+mn-cs"/>
              </a:defRPr>
            </a:lvl1pPr>
          </a:lstStyle>
          <a:p>
            <a:r>
              <a:rPr lang="en-GB" dirty="0"/>
              <a:t>Supporting FIT Text messages prior to a TWW referral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F514E7-FE6F-4E02-8701-62975F7AE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5"/>
    </mc:Choice>
    <mc:Fallback xmlns="">
      <p:transition spd="slow" advTm="2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60003A-06C5-4651-BD6D-50A2E0C7C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dirty="0">
                <a:cs typeface="Arial" panose="020B0604020202020204" pitchFamily="34" charset="0"/>
              </a:rPr>
              <a:t>What is safety netting and why is it important?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F500FC-634D-4B72-8485-3ABA28599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B93E-673D-4B8D-95D1-AFD74152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44" y="212727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Why is safety netting important?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B652B-8E2E-4E88-AA82-111B43B1F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15" y="1538290"/>
            <a:ext cx="9027939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GB" dirty="0">
                <a:solidFill>
                  <a:schemeClr val="tx1"/>
                </a:solidFill>
              </a:rPr>
              <a:t>The</a:t>
            </a:r>
            <a:r>
              <a:rPr lang="en-GB" dirty="0"/>
              <a:t> </a:t>
            </a:r>
            <a:r>
              <a:rPr lang="en-GB" b="1" dirty="0">
                <a:solidFill>
                  <a:srgbClr val="009999"/>
                </a:solidFill>
              </a:rPr>
              <a:t>non-specific nature </a:t>
            </a:r>
            <a:r>
              <a:rPr lang="en-GB" dirty="0">
                <a:solidFill>
                  <a:schemeClr val="tx1"/>
                </a:solidFill>
              </a:rPr>
              <a:t>of cancer symptoms is a key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challenge to early diagnosis</a:t>
            </a:r>
          </a:p>
          <a:p>
            <a:pPr>
              <a:buClr>
                <a:schemeClr val="tx2"/>
              </a:buClr>
            </a:pPr>
            <a:r>
              <a:rPr lang="en-GB" dirty="0">
                <a:solidFill>
                  <a:schemeClr val="tx1"/>
                </a:solidFill>
              </a:rPr>
              <a:t>Effective safety netting can:</a:t>
            </a:r>
          </a:p>
          <a:p>
            <a:pPr marL="1173163" lvl="1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tx1"/>
                </a:solidFill>
              </a:rPr>
              <a:t>Help manage diagnostic uncertainty (‘vague symptoms’)</a:t>
            </a:r>
          </a:p>
          <a:p>
            <a:pPr marL="1173163" lvl="1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tx1"/>
                </a:solidFill>
              </a:rPr>
              <a:t>Reduce delays*</a:t>
            </a:r>
          </a:p>
          <a:p>
            <a:pPr marL="1173163" lvl="1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tx1"/>
                </a:solidFill>
              </a:rPr>
              <a:t>Help to diagnose cancer earlier</a:t>
            </a:r>
          </a:p>
          <a:p>
            <a:pPr marL="1173163" lvl="1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tx1"/>
                </a:solidFill>
              </a:rPr>
              <a:t>Improve survival</a:t>
            </a:r>
          </a:p>
          <a:p>
            <a:pPr marL="1173163" lvl="1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tx1"/>
                </a:solidFill>
              </a:rPr>
              <a:t>Reduce costs to the NHS</a:t>
            </a:r>
          </a:p>
          <a:p>
            <a:pPr marL="1173163" lvl="1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tx1"/>
                </a:solidFill>
              </a:rPr>
              <a:t>DES/QOF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A4FE68-0440-4574-80FA-DA629A578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9"/>
    </mc:Choice>
    <mc:Fallback xmlns="">
      <p:transition spd="slow" advTm="3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FA7F-7EDE-4FFB-BA2E-F8649A31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 Netting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D39F-55A0-4B07-AE60-5C0E8B11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EMIS</a:t>
            </a:r>
          </a:p>
          <a:p>
            <a:r>
              <a:rPr lang="en-GB" dirty="0"/>
              <a:t>Arden’s</a:t>
            </a:r>
          </a:p>
          <a:p>
            <a:r>
              <a:rPr lang="en-GB" dirty="0"/>
              <a:t>PCIT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E726C2-2EA6-4FF8-A13C-068C8937C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4"/>
    </mc:Choice>
    <mc:Fallback xmlns="">
      <p:transition spd="slow" advTm="1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151DBF-AA84-4BF9-8639-A23FAE72A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00054" y="0"/>
            <a:ext cx="4859676" cy="33860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CC7F1-54AD-45CE-AE94-C756DBC98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13" y="2896896"/>
            <a:ext cx="11411536" cy="37149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82BD06-6C4E-494F-A419-22762736F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8"/>
    </mc:Choice>
    <mc:Fallback xmlns="">
      <p:transition spd="slow" advTm="1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DE3D89-5D06-40BD-8104-A12E760DA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02742" y="123289"/>
            <a:ext cx="10385798" cy="39966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FD5D9-65D2-41A1-B2B4-D3B783C3C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551" y="4495679"/>
            <a:ext cx="8649145" cy="23623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ED6407-1E5B-405D-AFBF-8199CB68F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2"/>
    </mc:Choice>
    <mc:Fallback xmlns="">
      <p:transition spd="slow" advTm="40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CC509-4BCD-4F10-9BFC-3B2A13E3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7" y="283520"/>
            <a:ext cx="83820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North Central London Cancer Alliance - Electronic Safety Netting Tool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C9B3E-11AD-4D3A-A36A-DF116689A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943" y="1690690"/>
            <a:ext cx="6272692" cy="4351338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2400" b="1" u="sng" dirty="0">
                <a:solidFill>
                  <a:srgbClr val="009999"/>
                </a:solidFill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Central London CA Electronic Safety Netting Tool</a:t>
            </a:r>
            <a:endParaRPr lang="en-US" sz="2400" b="1" u="sng" dirty="0">
              <a:solidFill>
                <a:srgbClr val="009999"/>
              </a:solidFill>
              <a:ea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The toolkit gives GP practices a template/form that schedules diary reminders in their system and reminds and alerts practice staff to follow up at a later date.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0099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Location of toolkit on EMIS web</a:t>
            </a:r>
            <a:endParaRPr lang="en-US" sz="2400" b="1" dirty="0">
              <a:solidFill>
                <a:srgbClr val="009999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00999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for Clinicians</a:t>
            </a:r>
            <a:endParaRPr lang="en-US" sz="2400" b="1" dirty="0">
              <a:solidFill>
                <a:srgbClr val="009999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00999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for Admin Staff</a:t>
            </a:r>
            <a:endParaRPr lang="en-US" sz="2400" b="1" dirty="0">
              <a:solidFill>
                <a:srgbClr val="009999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009999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User Guide</a:t>
            </a:r>
            <a:endParaRPr lang="en-US" sz="2400" b="1" dirty="0">
              <a:solidFill>
                <a:srgbClr val="0099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5C9F2-EA5E-4F4E-B999-4B9C1173F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589" y="1690690"/>
            <a:ext cx="3001107" cy="42210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1D14B1-DABA-4081-A096-7C0CE268D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4"/>
    </mc:Choice>
    <mc:Fallback xmlns="">
      <p:transition spd="slow" advTm="1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DB80-02DC-4EA3-A298-DE204386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en-GB" dirty="0"/>
              <a:t>Arden’s / PCIT Safety Netting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645BD2-3B44-470E-80E8-51E542BC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143" y="2186129"/>
            <a:ext cx="5343373" cy="34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C34B2FF-0D7E-4CFB-B398-3FF3DFC9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994" y="2131924"/>
            <a:ext cx="5049077" cy="35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48D15-3BBB-47EC-9699-956DBA23D2D2}"/>
              </a:ext>
            </a:extLst>
          </p:cNvPr>
          <p:cNvSpPr txBox="1"/>
          <p:nvPr/>
        </p:nvSpPr>
        <p:spPr>
          <a:xfrm>
            <a:off x="4333960" y="410224"/>
            <a:ext cx="3685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Safety netting templates are also in Arden’s and PCIT programmes and enable the user to follow up the FIT and 2WW referral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01513-6E8F-4095-BE01-9F192859D503}"/>
              </a:ext>
            </a:extLst>
          </p:cNvPr>
          <p:cNvSpPr txBox="1"/>
          <p:nvPr/>
        </p:nvSpPr>
        <p:spPr>
          <a:xfrm>
            <a:off x="641180" y="1816797"/>
            <a:ext cx="183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Ardens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6B3D3-CED5-429E-8ADC-4CF6F343AAEF}"/>
              </a:ext>
            </a:extLst>
          </p:cNvPr>
          <p:cNvSpPr txBox="1"/>
          <p:nvPr/>
        </p:nvSpPr>
        <p:spPr>
          <a:xfrm>
            <a:off x="6738240" y="1682449"/>
            <a:ext cx="183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PCIT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8F269E21-322B-4085-940D-DAEF9AC0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11" y="4726075"/>
            <a:ext cx="2541346" cy="193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58F93C-19BC-44A3-B297-B6352D441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"/>
    </mc:Choice>
    <mc:Fallback xmlns="">
      <p:transition spd="slow" advTm="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6B3C7-DB34-4946-A8CF-D669C3DB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Case for Change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294FE-33FC-4A7C-B0E7-26833885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What’s changed and why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F6DCC82-BB49-CE09-5869-D1CD58CBC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68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93"/>
    </mc:Choice>
    <mc:Fallback xmlns="">
      <p:transition spd="slow" advTm="9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AB749-A0D6-4AB4-A847-0A7B8CB11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Safety Netting</a:t>
            </a:r>
            <a:br>
              <a:rPr lang="en-GB" dirty="0"/>
            </a:br>
            <a:r>
              <a:rPr lang="en-GB" dirty="0"/>
              <a:t>- </a:t>
            </a:r>
            <a:r>
              <a:rPr lang="en-GB" dirty="0" err="1"/>
              <a:t>Ardens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0FE08-9B47-41D9-B1DF-2BDDC8C8B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Opens in web browser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E2A1AC-AF1B-4A42-A882-ED403AD87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"/>
    </mc:Choice>
    <mc:Fallback xmlns="">
      <p:transition spd="slow" advTm="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AB749-A0D6-4AB4-A847-0A7B8CB11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hlinkClick r:id="rId4"/>
              </a:rPr>
              <a:t>Safety Netting</a:t>
            </a:r>
            <a:br>
              <a:rPr lang="en-GB" dirty="0"/>
            </a:br>
            <a:r>
              <a:rPr lang="en-GB" dirty="0"/>
              <a:t>- Primary 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0FE08-9B47-41D9-B1DF-2BDDC8C8B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Opens in web browser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EEABC2-6E7A-4720-9616-0ACDDF710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"/>
    </mc:Choice>
    <mc:Fallback xmlns="">
      <p:transition spd="slow" advTm="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FA7F-7EDE-4FFB-BA2E-F8649A31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important aspects for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D39F-55A0-4B07-AE60-5C0E8B11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1. Fast track referral for suspected lower GI referral</a:t>
            </a:r>
          </a:p>
          <a:p>
            <a:pPr lvl="1"/>
            <a:r>
              <a:rPr lang="en-GB" dirty="0"/>
              <a:t>Follow up – FIT test requested on [insert date] </a:t>
            </a:r>
          </a:p>
          <a:p>
            <a:pPr lvl="1"/>
            <a:r>
              <a:rPr lang="en-GB" dirty="0"/>
              <a:t>Set date to send 2WW referral [2 weeks from now]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2. FIT</a:t>
            </a:r>
          </a:p>
          <a:p>
            <a:pPr lvl="1"/>
            <a:r>
              <a:rPr lang="en-GB" dirty="0"/>
              <a:t>Referred for Quantitative faecal immunochemical test (</a:t>
            </a:r>
            <a:r>
              <a:rPr lang="en-GB" dirty="0" err="1"/>
              <a:t>qFIT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Follow up – send 1</a:t>
            </a:r>
            <a:r>
              <a:rPr lang="en-GB" baseline="30000" dirty="0"/>
              <a:t>st</a:t>
            </a:r>
            <a:r>
              <a:rPr lang="en-GB" dirty="0"/>
              <a:t> text immediately</a:t>
            </a:r>
          </a:p>
          <a:p>
            <a:pPr lvl="1"/>
            <a:r>
              <a:rPr lang="en-GB" dirty="0"/>
              <a:t>Schedule 2</a:t>
            </a:r>
            <a:r>
              <a:rPr lang="en-GB" baseline="30000" dirty="0"/>
              <a:t>nd</a:t>
            </a:r>
            <a:r>
              <a:rPr lang="en-GB" dirty="0"/>
              <a:t> text in 5 days</a:t>
            </a:r>
          </a:p>
          <a:p>
            <a:pPr marL="457200" lvl="1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457200" lvl="1" indent="0">
              <a:buNone/>
              <a:tabLst>
                <a:tab pos="0" algn="l"/>
              </a:tabLst>
            </a:pPr>
            <a:r>
              <a:rPr lang="en-GB" b="1" dirty="0">
                <a:solidFill>
                  <a:schemeClr val="tx1"/>
                </a:solidFill>
              </a:rPr>
              <a:t>Remember after your FIT result is back your cancer referral will require safety netting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8AE5FB-3479-4136-96BD-C4E6ABF78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"/>
    </mc:Choice>
    <mc:Fallback xmlns="">
      <p:transition spd="slow" advTm="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6B3C7-DB34-4946-A8CF-D669C3DB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Examples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294FE-33FC-4A7C-B0E7-26833885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Week Waits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A0CC7C-5247-4ED1-92B9-3EA7F9FA5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9"/>
    </mc:Choice>
    <mc:Fallback xmlns="">
      <p:transition spd="slow" advTm="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612B-4D0B-465B-8ABB-AFC8D81C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371F-CBD4-4632-93EF-0055F42EF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CF361-F8C6-485A-8500-326569C2A269}"/>
              </a:ext>
            </a:extLst>
          </p:cNvPr>
          <p:cNvSpPr/>
          <p:nvPr/>
        </p:nvSpPr>
        <p:spPr>
          <a:xfrm>
            <a:off x="5086457" y="672903"/>
            <a:ext cx="1578503" cy="162061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7E560EB-C4F6-44D4-B024-A3CF7F55515C}"/>
              </a:ext>
            </a:extLst>
          </p:cNvPr>
          <p:cNvGrpSpPr/>
          <p:nvPr/>
        </p:nvGrpSpPr>
        <p:grpSpPr>
          <a:xfrm>
            <a:off x="59171" y="218761"/>
            <a:ext cx="12132829" cy="6259443"/>
            <a:chOff x="56465" y="384590"/>
            <a:chExt cx="12132829" cy="6259443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6101F18-1F75-441E-9C7A-740E3E767A89}"/>
                </a:ext>
              </a:extLst>
            </p:cNvPr>
            <p:cNvSpPr txBox="1"/>
            <p:nvPr/>
          </p:nvSpPr>
          <p:spPr>
            <a:xfrm>
              <a:off x="3398481" y="384590"/>
              <a:ext cx="4998412" cy="30777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sz="1400" b="1" dirty="0"/>
                <a:t>PATIENT ATTENDS GP, GP CONCERNED ABOUT LGI CANCER </a:t>
              </a:r>
              <a:endParaRPr lang="en-GB" b="1" baseline="300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9B338AE-ACE0-41A5-9D98-6F9A388720C6}"/>
                </a:ext>
              </a:extLst>
            </p:cNvPr>
            <p:cNvSpPr txBox="1"/>
            <p:nvPr/>
          </p:nvSpPr>
          <p:spPr>
            <a:xfrm>
              <a:off x="6753131" y="815323"/>
              <a:ext cx="2067061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presents with: </a:t>
              </a:r>
              <a:endParaRPr lang="en-GB" baseline="30000" dirty="0"/>
            </a:p>
            <a:p>
              <a:r>
                <a:rPr lang="en-GB" dirty="0"/>
                <a:t>Unexplained Rectal Mass</a:t>
              </a:r>
            </a:p>
            <a:p>
              <a:r>
                <a:rPr lang="en-GB" dirty="0"/>
                <a:t>Anal Ulceration/Mass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6576CD4-61E7-40EF-8AE9-960FB31ECFE1}"/>
                </a:ext>
              </a:extLst>
            </p:cNvPr>
            <p:cNvSpPr txBox="1"/>
            <p:nvPr/>
          </p:nvSpPr>
          <p:spPr>
            <a:xfrm>
              <a:off x="6851885" y="1944058"/>
              <a:ext cx="2067061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</a:t>
              </a:r>
              <a:endParaRPr lang="en-GB" baseline="300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2C6904D-D9AF-4137-A7AF-01AA4EE366E7}"/>
                </a:ext>
              </a:extLst>
            </p:cNvPr>
            <p:cNvSpPr txBox="1"/>
            <p:nvPr/>
          </p:nvSpPr>
          <p:spPr>
            <a:xfrm>
              <a:off x="3550774" y="3006799"/>
              <a:ext cx="2633800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NEGATIVE FIT result &lt;10 ugHb/g </a:t>
              </a:r>
              <a:endParaRPr lang="en-GB" b="1" baseline="30000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521A465-FC6C-45B3-830A-EC3800C3AA25}"/>
                </a:ext>
              </a:extLst>
            </p:cNvPr>
            <p:cNvSpPr txBox="1"/>
            <p:nvPr/>
          </p:nvSpPr>
          <p:spPr>
            <a:xfrm>
              <a:off x="8025857" y="2764810"/>
              <a:ext cx="2350461" cy="1384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POSITIVE FIT RESULT </a:t>
              </a:r>
              <a:r>
                <a:rPr lang="en-GB" b="1" u="sng" dirty="0"/>
                <a:t>&gt;</a:t>
              </a:r>
              <a:r>
                <a:rPr lang="en-GB" b="1" dirty="0"/>
                <a:t>10 ugHb/g (inc. IDA) </a:t>
              </a:r>
              <a:endParaRPr lang="en-GB" b="1" baseline="30000" dirty="0"/>
            </a:p>
            <a:p>
              <a:r>
                <a:rPr lang="en-GB" i="1" dirty="0"/>
                <a:t>Please ensure the correct FIT code and the 2WW urgent LGI/Colorectal referral code has been added within the correct timelines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E49CADD-E166-488D-9E6E-8AC109562438}"/>
                </a:ext>
              </a:extLst>
            </p:cNvPr>
            <p:cNvSpPr txBox="1"/>
            <p:nvPr/>
          </p:nvSpPr>
          <p:spPr>
            <a:xfrm>
              <a:off x="8487025" y="4542428"/>
              <a:ext cx="1889290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 </a:t>
              </a:r>
              <a:endParaRPr lang="en-GB" baseline="30000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55541CA-E526-4059-8B8E-198BB68BD543}"/>
                </a:ext>
              </a:extLst>
            </p:cNvPr>
            <p:cNvSpPr txBox="1"/>
            <p:nvPr/>
          </p:nvSpPr>
          <p:spPr>
            <a:xfrm>
              <a:off x="2463134" y="4402462"/>
              <a:ext cx="11133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has IDA </a:t>
              </a:r>
              <a:endParaRPr lang="en-GB" baseline="30000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A52978D-BF21-44DB-8F13-07B85170C909}"/>
                </a:ext>
              </a:extLst>
            </p:cNvPr>
            <p:cNvSpPr txBox="1"/>
            <p:nvPr/>
          </p:nvSpPr>
          <p:spPr>
            <a:xfrm>
              <a:off x="3877831" y="4402462"/>
              <a:ext cx="1523871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Ongoing NG12 Symptoms</a:t>
              </a:r>
              <a:endParaRPr lang="en-GB" baseline="30000" dirty="0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DB82092-59C1-4C22-9C45-1382BCCF5673}"/>
                </a:ext>
              </a:extLst>
            </p:cNvPr>
            <p:cNvSpPr txBox="1"/>
            <p:nvPr/>
          </p:nvSpPr>
          <p:spPr>
            <a:xfrm>
              <a:off x="5527443" y="4402462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Unexplained PR bleeding</a:t>
              </a:r>
              <a:endParaRPr lang="en-GB" baseline="300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B2CFCA8-2123-4800-B77F-5A41BF224FA8}"/>
                </a:ext>
              </a:extLst>
            </p:cNvPr>
            <p:cNvSpPr txBox="1"/>
            <p:nvPr/>
          </p:nvSpPr>
          <p:spPr>
            <a:xfrm>
              <a:off x="7047020" y="4402461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doesn’t require a referral</a:t>
              </a:r>
              <a:endParaRPr lang="en-GB" baseline="30000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8C0F988-A751-439F-B272-FAF819C75908}"/>
                </a:ext>
              </a:extLst>
            </p:cNvPr>
            <p:cNvSpPr txBox="1"/>
            <p:nvPr/>
          </p:nvSpPr>
          <p:spPr>
            <a:xfrm>
              <a:off x="2281412" y="5628372"/>
              <a:ext cx="1496699" cy="461665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LGI 2WW REFERRAL MADE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8654735-A16A-42F8-8CE2-D38170958C07}"/>
                </a:ext>
              </a:extLst>
            </p:cNvPr>
            <p:cNvSpPr txBox="1"/>
            <p:nvPr/>
          </p:nvSpPr>
          <p:spPr>
            <a:xfrm>
              <a:off x="4067819" y="5628371"/>
              <a:ext cx="115564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</a:t>
              </a:r>
            </a:p>
            <a:p>
              <a:r>
                <a:rPr lang="en-GB" dirty="0"/>
                <a:t> Referral made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0366D1B-D708-432F-8C55-42DCF3317CAE}"/>
                </a:ext>
              </a:extLst>
            </p:cNvPr>
            <p:cNvSpPr txBox="1"/>
            <p:nvPr/>
          </p:nvSpPr>
          <p:spPr>
            <a:xfrm>
              <a:off x="5527442" y="5628371"/>
              <a:ext cx="1314264" cy="830997"/>
            </a:xfrm>
            <a:prstGeom prst="rect">
              <a:avLst/>
            </a:prstGeom>
            <a:solidFill>
              <a:srgbClr val="F7E1AB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Direct access Flexi Sig – Cancer Pathway Referral made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29DF484-4037-4F5E-A903-82FD0B0FDF6F}"/>
                </a:ext>
              </a:extLst>
            </p:cNvPr>
            <p:cNvSpPr txBox="1"/>
            <p:nvPr/>
          </p:nvSpPr>
          <p:spPr>
            <a:xfrm>
              <a:off x="6925652" y="5628371"/>
              <a:ext cx="149669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safety netted in Primary Care</a:t>
              </a:r>
            </a:p>
          </p:txBody>
        </p:sp>
        <p:cxnSp>
          <p:nvCxnSpPr>
            <p:cNvPr id="136" name="Connector: Elbow 135">
              <a:extLst>
                <a:ext uri="{FF2B5EF4-FFF2-40B4-BE49-F238E27FC236}">
                  <a16:creationId xmlns:a16="http://schemas.microsoft.com/office/drawing/2014/main" id="{158470D2-9127-4B8F-914D-B0BF96DF6F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1015" y="2044925"/>
              <a:ext cx="941372" cy="1037399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75F58DAE-8312-4CE1-AEDB-EB5E73FFB490}"/>
                </a:ext>
              </a:extLst>
            </p:cNvPr>
            <p:cNvCxnSpPr>
              <a:cxnSpLocks/>
            </p:cNvCxnSpPr>
            <p:nvPr/>
          </p:nvCxnSpPr>
          <p:spPr>
            <a:xfrm>
              <a:off x="9301970" y="4149805"/>
              <a:ext cx="0" cy="4318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B56E0C04-9721-4FB5-8B22-3E338C9CC36D}"/>
                </a:ext>
              </a:extLst>
            </p:cNvPr>
            <p:cNvCxnSpPr>
              <a:cxnSpLocks/>
              <a:stCxn id="128" idx="2"/>
              <a:endCxn id="132" idx="0"/>
            </p:cNvCxnSpPr>
            <p:nvPr/>
          </p:nvCxnSpPr>
          <p:spPr>
            <a:xfrm>
              <a:off x="3019805" y="4864127"/>
              <a:ext cx="9957" cy="7642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2779A3D1-D8F6-488E-AC5D-48C79F204777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864127"/>
              <a:ext cx="5875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755B474-FBB2-4D2B-B356-713FBDEC5BC1}"/>
                </a:ext>
              </a:extLst>
            </p:cNvPr>
            <p:cNvCxnSpPr>
              <a:cxnSpLocks/>
              <a:stCxn id="130" idx="2"/>
              <a:endCxn id="134" idx="0"/>
            </p:cNvCxnSpPr>
            <p:nvPr/>
          </p:nvCxnSpPr>
          <p:spPr>
            <a:xfrm flipH="1">
              <a:off x="6184574" y="4864127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66E76E3-2F86-4DAD-9814-C29D8C629EDA}"/>
                </a:ext>
              </a:extLst>
            </p:cNvPr>
            <p:cNvSpPr txBox="1"/>
            <p:nvPr/>
          </p:nvSpPr>
          <p:spPr>
            <a:xfrm>
              <a:off x="8749821" y="5443704"/>
              <a:ext cx="3439473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/>
                <a:t>This document requires:</a:t>
              </a:r>
              <a:br>
                <a:rPr lang="en-GB" dirty="0"/>
              </a:br>
              <a:r>
                <a:rPr lang="en-GB" dirty="0"/>
                <a:t>-timely turnaround of FIT results</a:t>
              </a:r>
            </a:p>
            <a:p>
              <a:r>
                <a:rPr lang="en-GB" dirty="0"/>
                <a:t>-an active NSS pathway</a:t>
              </a:r>
            </a:p>
            <a:p>
              <a:r>
                <a:rPr lang="en-GB" dirty="0">
                  <a:cs typeface="Calibri"/>
                </a:rPr>
                <a:t>-flexi sig pathway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5E9F97D-B59A-47E4-85EC-C6D866F7DD15}"/>
                </a:ext>
              </a:extLst>
            </p:cNvPr>
            <p:cNvSpPr txBox="1"/>
            <p:nvPr/>
          </p:nvSpPr>
          <p:spPr>
            <a:xfrm>
              <a:off x="10565144" y="3429000"/>
              <a:ext cx="1491519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Remember, especially for </a:t>
              </a:r>
              <a:r>
                <a:rPr lang="en-GB" sz="1200" u="sng" dirty="0"/>
                <a:t>young patients </a:t>
              </a:r>
              <a:r>
                <a:rPr lang="en-GB" sz="1200" dirty="0"/>
                <a:t>with bowel symptoms they may have IBD, hence do a Faecal Calprotectin and if positive refer to the </a:t>
              </a:r>
              <a:r>
                <a:rPr lang="en-GB" sz="1200" u="sng" dirty="0">
                  <a:solidFill>
                    <a:schemeClr val="accent6"/>
                  </a:solidFill>
                </a:rPr>
                <a:t>urgent IBD pathway</a:t>
              </a:r>
              <a:endParaRPr lang="en-GB" sz="1200" u="sng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D8189C3-610B-4161-B359-A5AFA077EDDD}"/>
                </a:ext>
              </a:extLst>
            </p:cNvPr>
            <p:cNvSpPr txBox="1"/>
            <p:nvPr/>
          </p:nvSpPr>
          <p:spPr>
            <a:xfrm>
              <a:off x="3576475" y="3565784"/>
              <a:ext cx="2608095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reviewed by GP</a:t>
              </a:r>
              <a:endParaRPr lang="en-GB" b="1" baseline="30000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C102E69-F665-40C7-87C4-EB6789C25976}"/>
                </a:ext>
              </a:extLst>
            </p:cNvPr>
            <p:cNvSpPr txBox="1"/>
            <p:nvPr/>
          </p:nvSpPr>
          <p:spPr>
            <a:xfrm>
              <a:off x="2475849" y="1528432"/>
              <a:ext cx="1809822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</a:t>
              </a:r>
              <a:endParaRPr lang="en-GB" baseline="30000" dirty="0"/>
            </a:p>
            <a:p>
              <a:r>
                <a:rPr lang="en-GB" dirty="0"/>
                <a:t> Patient reminded (Day 7)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32D8619-7B56-4E4D-91B5-876662F6A251}"/>
                </a:ext>
              </a:extLst>
            </p:cNvPr>
            <p:cNvSpPr txBox="1"/>
            <p:nvPr/>
          </p:nvSpPr>
          <p:spPr>
            <a:xfrm>
              <a:off x="505607" y="1537602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 </a:t>
              </a:r>
              <a:endParaRPr lang="en-GB" baseline="30000" dirty="0"/>
            </a:p>
            <a:p>
              <a:r>
                <a:rPr lang="en-GB" dirty="0"/>
                <a:t>Day 21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CB141ADE-A76C-4DFD-8D63-DE65998050D7}"/>
                </a:ext>
              </a:extLst>
            </p:cNvPr>
            <p:cNvSpPr txBox="1"/>
            <p:nvPr/>
          </p:nvSpPr>
          <p:spPr>
            <a:xfrm>
              <a:off x="10091583" y="1118619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FIT test Spoilt or not completed </a:t>
              </a:r>
              <a:endParaRPr lang="en-GB" baseline="30000" dirty="0"/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197F61AC-8739-401F-8FF7-6EBE230C3C5B}"/>
                </a:ext>
              </a:extLst>
            </p:cNvPr>
            <p:cNvCxnSpPr>
              <a:cxnSpLocks/>
              <a:stCxn id="122" idx="1"/>
            </p:cNvCxnSpPr>
            <p:nvPr/>
          </p:nvCxnSpPr>
          <p:spPr>
            <a:xfrm flipH="1" flipV="1">
              <a:off x="4264515" y="1776439"/>
              <a:ext cx="824940" cy="3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791A551A-4339-4EA1-9EA2-40B38CACF066}"/>
                </a:ext>
              </a:extLst>
            </p:cNvPr>
            <p:cNvCxnSpPr>
              <a:cxnSpLocks/>
              <a:endCxn id="145" idx="3"/>
            </p:cNvCxnSpPr>
            <p:nvPr/>
          </p:nvCxnSpPr>
          <p:spPr>
            <a:xfrm flipH="1" flipV="1">
              <a:off x="2263115" y="1768435"/>
              <a:ext cx="224024" cy="80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D18FCD5-6D29-48F2-97E4-F14A8F198F6A}"/>
                </a:ext>
              </a:extLst>
            </p:cNvPr>
            <p:cNvSpPr txBox="1"/>
            <p:nvPr/>
          </p:nvSpPr>
          <p:spPr>
            <a:xfrm>
              <a:off x="10124966" y="1884501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to make contact with patient for repeat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F22C281-6764-4D69-9645-A41095FC6E55}"/>
                </a:ext>
              </a:extLst>
            </p:cNvPr>
            <p:cNvSpPr txBox="1"/>
            <p:nvPr/>
          </p:nvSpPr>
          <p:spPr>
            <a:xfrm>
              <a:off x="4138727" y="799050"/>
              <a:ext cx="124549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declined/Unable to do FIT </a:t>
              </a:r>
              <a:endParaRPr lang="en-GB" baseline="30000" dirty="0"/>
            </a:p>
          </p:txBody>
        </p:sp>
        <p:cxnSp>
          <p:nvCxnSpPr>
            <p:cNvPr id="151" name="Connector: Elbow 150">
              <a:extLst>
                <a:ext uri="{FF2B5EF4-FFF2-40B4-BE49-F238E27FC236}">
                  <a16:creationId xmlns:a16="http://schemas.microsoft.com/office/drawing/2014/main" id="{E64572AF-44EE-4EDE-896E-8B84DA0BD6AD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107752"/>
              <a:ext cx="2820222" cy="24596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F0279878-66D2-4D17-833D-539DFAEBD6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8544" y="1120732"/>
              <a:ext cx="503639" cy="99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685267D-C4C0-4478-B26B-1DFBE8DDF7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93" y="1118619"/>
              <a:ext cx="37624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CA797A0-635A-4255-9042-250E72399352}"/>
                </a:ext>
              </a:extLst>
            </p:cNvPr>
            <p:cNvSpPr txBox="1"/>
            <p:nvPr/>
          </p:nvSpPr>
          <p:spPr>
            <a:xfrm>
              <a:off x="509844" y="2376808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GP contacts patient for repeat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6BA196D5-9F93-4B92-9BB9-9A6025A3D695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3" y="1118619"/>
              <a:ext cx="0" cy="45148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7ACEC339-CF1C-4DAB-B1F0-7DC3956417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5969" y="1584318"/>
              <a:ext cx="1" cy="2977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B2DF97E2-FB8F-45AA-B62A-6674B746CCDB}"/>
                </a:ext>
              </a:extLst>
            </p:cNvPr>
            <p:cNvCxnSpPr>
              <a:cxnSpLocks/>
              <a:endCxn id="154" idx="0"/>
            </p:cNvCxnSpPr>
            <p:nvPr/>
          </p:nvCxnSpPr>
          <p:spPr>
            <a:xfrm>
              <a:off x="1355215" y="1988941"/>
              <a:ext cx="0" cy="387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9263A46-0341-46D1-9143-A0531B3411B2}"/>
                </a:ext>
              </a:extLst>
            </p:cNvPr>
            <p:cNvSpPr txBox="1"/>
            <p:nvPr/>
          </p:nvSpPr>
          <p:spPr>
            <a:xfrm>
              <a:off x="56465" y="5612362"/>
              <a:ext cx="890889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 </a:t>
              </a:r>
            </a:p>
            <a:p>
              <a:r>
                <a:rPr lang="en-GB" dirty="0"/>
                <a:t>Referral made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998C8B52-DA90-477B-A9D6-CB033EBE7A65}"/>
                </a:ext>
              </a:extLst>
            </p:cNvPr>
            <p:cNvSpPr txBox="1"/>
            <p:nvPr/>
          </p:nvSpPr>
          <p:spPr>
            <a:xfrm>
              <a:off x="5089455" y="2116852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results reviewed</a:t>
              </a:r>
              <a:endParaRPr lang="en-GB" b="1" baseline="30000" dirty="0"/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C8EE0A85-2BF5-4B89-9118-09797CDAD89C}"/>
                </a:ext>
              </a:extLst>
            </p:cNvPr>
            <p:cNvCxnSpPr>
              <a:cxnSpLocks/>
              <a:stCxn id="121" idx="2"/>
            </p:cNvCxnSpPr>
            <p:nvPr/>
          </p:nvCxnSpPr>
          <p:spPr>
            <a:xfrm flipH="1">
              <a:off x="5884970" y="692367"/>
              <a:ext cx="12717" cy="9539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A6A10C1F-9E0B-4270-AB99-AE84FC979AE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7786661" y="1461654"/>
              <a:ext cx="1" cy="4977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9BCDF69-4059-42E8-87DE-994314F698A3}"/>
                </a:ext>
              </a:extLst>
            </p:cNvPr>
            <p:cNvCxnSpPr>
              <a:cxnSpLocks/>
            </p:cNvCxnSpPr>
            <p:nvPr/>
          </p:nvCxnSpPr>
          <p:spPr>
            <a:xfrm>
              <a:off x="5906244" y="1932000"/>
              <a:ext cx="9061" cy="2508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E6E10E95-F9F4-4E23-84FF-A5785CF1BAAF}"/>
                </a:ext>
              </a:extLst>
            </p:cNvPr>
            <p:cNvCxnSpPr>
              <a:cxnSpLocks/>
            </p:cNvCxnSpPr>
            <p:nvPr/>
          </p:nvCxnSpPr>
          <p:spPr>
            <a:xfrm>
              <a:off x="4874583" y="3274923"/>
              <a:ext cx="0" cy="308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062E639-2817-418A-9194-A32780849B2A}"/>
                </a:ext>
              </a:extLst>
            </p:cNvPr>
            <p:cNvSpPr txBox="1"/>
            <p:nvPr/>
          </p:nvSpPr>
          <p:spPr>
            <a:xfrm>
              <a:off x="1008762" y="4417118"/>
              <a:ext cx="1113342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not concerned about a cancer</a:t>
              </a:r>
              <a:endParaRPr lang="en-GB" baseline="30000" dirty="0"/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3ABD2A7A-8060-492A-A513-F08D5451B002}"/>
                </a:ext>
              </a:extLst>
            </p:cNvPr>
            <p:cNvCxnSpPr>
              <a:cxnSpLocks/>
            </p:cNvCxnSpPr>
            <p:nvPr/>
          </p:nvCxnSpPr>
          <p:spPr>
            <a:xfrm>
              <a:off x="1574451" y="5063449"/>
              <a:ext cx="12656" cy="5243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35E08B56-D25D-408C-8810-1418A3543A8D}"/>
                </a:ext>
              </a:extLst>
            </p:cNvPr>
            <p:cNvCxnSpPr>
              <a:cxnSpLocks/>
              <a:endCxn id="128" idx="0"/>
            </p:cNvCxnSpPr>
            <p:nvPr/>
          </p:nvCxnSpPr>
          <p:spPr>
            <a:xfrm>
              <a:off x="3009013" y="4138691"/>
              <a:ext cx="10792" cy="2637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AEE70C7-0F88-446C-B1BF-5A58E550FFDE}"/>
                </a:ext>
              </a:extLst>
            </p:cNvPr>
            <p:cNvSpPr txBox="1"/>
            <p:nvPr/>
          </p:nvSpPr>
          <p:spPr>
            <a:xfrm>
              <a:off x="1086681" y="5594764"/>
              <a:ext cx="1000853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Advice &amp;</a:t>
              </a:r>
            </a:p>
            <a:p>
              <a:r>
                <a:rPr lang="en-GB" b="1" dirty="0"/>
                <a:t>Guidance/</a:t>
              </a:r>
            </a:p>
            <a:p>
              <a:r>
                <a:rPr lang="en-GB" b="1" dirty="0"/>
                <a:t>Routine referral</a:t>
              </a:r>
            </a:p>
          </p:txBody>
        </p:sp>
        <p:cxnSp>
          <p:nvCxnSpPr>
            <p:cNvPr id="169" name="Connector: Elbow 168">
              <a:extLst>
                <a:ext uri="{FF2B5EF4-FFF2-40B4-BE49-F238E27FC236}">
                  <a16:creationId xmlns:a16="http://schemas.microsoft.com/office/drawing/2014/main" id="{B4FEEFCE-7828-413E-B4E8-9AD952ED537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74452" y="4114112"/>
              <a:ext cx="3341979" cy="261025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9D567F8D-71B5-48DD-B913-4C5444CA855C}"/>
                </a:ext>
              </a:extLst>
            </p:cNvPr>
            <p:cNvCxnSpPr/>
            <p:nvPr/>
          </p:nvCxnSpPr>
          <p:spPr>
            <a:xfrm flipH="1">
              <a:off x="7697816" y="4862759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or: Elbow 170">
              <a:extLst>
                <a:ext uri="{FF2B5EF4-FFF2-40B4-BE49-F238E27FC236}">
                  <a16:creationId xmlns:a16="http://schemas.microsoft.com/office/drawing/2014/main" id="{13C356D5-6B47-4831-9794-BF9061195BC3}"/>
                </a:ext>
              </a:extLst>
            </p:cNvPr>
            <p:cNvCxnSpPr>
              <a:cxnSpLocks/>
              <a:endCxn id="126" idx="0"/>
            </p:cNvCxnSpPr>
            <p:nvPr/>
          </p:nvCxnSpPr>
          <p:spPr>
            <a:xfrm>
              <a:off x="5931324" y="2554293"/>
              <a:ext cx="3269764" cy="21051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67B462D7-FA3E-4193-8AA2-CD40409C727E}"/>
                </a:ext>
              </a:extLst>
            </p:cNvPr>
            <p:cNvCxnSpPr/>
            <p:nvPr/>
          </p:nvCxnSpPr>
          <p:spPr>
            <a:xfrm>
              <a:off x="4891315" y="4116044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2964FD7C-DF48-46F3-995C-0B31B6E33A0A}"/>
                </a:ext>
              </a:extLst>
            </p:cNvPr>
            <p:cNvCxnSpPr/>
            <p:nvPr/>
          </p:nvCxnSpPr>
          <p:spPr>
            <a:xfrm>
              <a:off x="6184570" y="4147900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79D8593-3A7F-40DA-B8EB-BB25A52A4F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4880523" y="3842783"/>
              <a:ext cx="10792" cy="243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6B2FA91-29CE-492F-A967-2A6A63F864D0}"/>
                </a:ext>
              </a:extLst>
            </p:cNvPr>
            <p:cNvSpPr txBox="1"/>
            <p:nvPr/>
          </p:nvSpPr>
          <p:spPr>
            <a:xfrm>
              <a:off x="5089455" y="1641129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test requested</a:t>
              </a:r>
              <a:endParaRPr lang="en-GB" b="1" baseline="30000" dirty="0"/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12712B44-5464-4A11-9195-2A3FC417E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7687" y="1128105"/>
              <a:ext cx="855444" cy="26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8E8C1EF-156A-4013-AAB7-D83A2B0868C0}"/>
              </a:ext>
            </a:extLst>
          </p:cNvPr>
          <p:cNvSpPr/>
          <p:nvPr/>
        </p:nvSpPr>
        <p:spPr>
          <a:xfrm>
            <a:off x="0" y="592030"/>
            <a:ext cx="6705593" cy="626597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79D91-90A3-4CD5-A74C-E0F8C5680060}"/>
              </a:ext>
            </a:extLst>
          </p:cNvPr>
          <p:cNvSpPr/>
          <p:nvPr/>
        </p:nvSpPr>
        <p:spPr>
          <a:xfrm>
            <a:off x="5709920" y="2293514"/>
            <a:ext cx="6482080" cy="6176964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042F0-AB01-4D0B-8BDC-36A0038BC8FD}"/>
              </a:ext>
            </a:extLst>
          </p:cNvPr>
          <p:cNvSpPr/>
          <p:nvPr/>
        </p:nvSpPr>
        <p:spPr>
          <a:xfrm>
            <a:off x="9735588" y="679572"/>
            <a:ext cx="2253211" cy="162061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3E6940-B69D-4600-846E-A8046F8EE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2"/>
    </mc:Choice>
    <mc:Fallback xmlns="">
      <p:transition spd="slow" advTm="1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8C08F-D3FC-43BF-885D-BD4597E20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018" y="643466"/>
            <a:ext cx="9323963" cy="55710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D3FD8D-C83E-45EF-938C-C2E0151B9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4"/>
    </mc:Choice>
    <mc:Fallback xmlns="">
      <p:transition spd="slow" advTm="1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612B-4D0B-465B-8ABB-AFC8D81C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371F-CBD4-4632-93EF-0055F42EF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9F3783C-933C-49B7-80CE-164B52143779}"/>
              </a:ext>
            </a:extLst>
          </p:cNvPr>
          <p:cNvGrpSpPr/>
          <p:nvPr/>
        </p:nvGrpSpPr>
        <p:grpSpPr>
          <a:xfrm>
            <a:off x="59171" y="218761"/>
            <a:ext cx="12132829" cy="6259443"/>
            <a:chOff x="56465" y="384590"/>
            <a:chExt cx="12132829" cy="625944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2BC6C79-C344-43B1-B9D2-9A66C92A6E8B}"/>
                </a:ext>
              </a:extLst>
            </p:cNvPr>
            <p:cNvSpPr txBox="1"/>
            <p:nvPr/>
          </p:nvSpPr>
          <p:spPr>
            <a:xfrm>
              <a:off x="3398481" y="384590"/>
              <a:ext cx="4998412" cy="30777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sz="1400" b="1" dirty="0"/>
                <a:t>PATIENT ATTENDS GP, GP CONCERNED ABOUT LGI CANCER </a:t>
              </a:r>
              <a:endParaRPr lang="en-GB" b="1" baseline="300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CB467B7-9C57-4261-A08A-312102C84559}"/>
                </a:ext>
              </a:extLst>
            </p:cNvPr>
            <p:cNvSpPr txBox="1"/>
            <p:nvPr/>
          </p:nvSpPr>
          <p:spPr>
            <a:xfrm>
              <a:off x="5089455" y="1641129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test requested</a:t>
              </a:r>
              <a:endParaRPr lang="en-GB" b="1" baseline="300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4C5A13-F295-4549-9570-7EB2354073BE}"/>
                </a:ext>
              </a:extLst>
            </p:cNvPr>
            <p:cNvSpPr txBox="1"/>
            <p:nvPr/>
          </p:nvSpPr>
          <p:spPr>
            <a:xfrm>
              <a:off x="6753131" y="815323"/>
              <a:ext cx="2067061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presents with: </a:t>
              </a:r>
              <a:endParaRPr lang="en-GB" baseline="30000" dirty="0"/>
            </a:p>
            <a:p>
              <a:r>
                <a:rPr lang="en-GB" dirty="0"/>
                <a:t>Unexplained Rectal Mass</a:t>
              </a:r>
            </a:p>
            <a:p>
              <a:r>
                <a:rPr lang="en-GB" dirty="0"/>
                <a:t>Anal Ulceration/Mass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D040126-CFA8-4EF8-9C8C-8D059DC444A3}"/>
                </a:ext>
              </a:extLst>
            </p:cNvPr>
            <p:cNvSpPr txBox="1"/>
            <p:nvPr/>
          </p:nvSpPr>
          <p:spPr>
            <a:xfrm>
              <a:off x="6851885" y="1944058"/>
              <a:ext cx="2067061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</a:t>
              </a:r>
              <a:endParaRPr lang="en-GB" baseline="300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6FA16E0-E5A6-4EEF-B66A-62AD43E8EF47}"/>
                </a:ext>
              </a:extLst>
            </p:cNvPr>
            <p:cNvSpPr txBox="1"/>
            <p:nvPr/>
          </p:nvSpPr>
          <p:spPr>
            <a:xfrm>
              <a:off x="3550774" y="3006799"/>
              <a:ext cx="2633800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NEGATIVE FIT result &lt;10 ugHb/g </a:t>
              </a:r>
              <a:endParaRPr lang="en-GB" b="1" baseline="3000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F77A00B-1658-4E4C-A9BF-9D13CBCF6AB8}"/>
                </a:ext>
              </a:extLst>
            </p:cNvPr>
            <p:cNvSpPr txBox="1"/>
            <p:nvPr/>
          </p:nvSpPr>
          <p:spPr>
            <a:xfrm>
              <a:off x="8025857" y="2764810"/>
              <a:ext cx="2350461" cy="1384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POSITIVE FIT RESULT </a:t>
              </a:r>
              <a:r>
                <a:rPr lang="en-GB" b="1" u="sng" dirty="0"/>
                <a:t>&gt;</a:t>
              </a:r>
              <a:r>
                <a:rPr lang="en-GB" b="1" dirty="0"/>
                <a:t>10 ugHb/g (inc. IDA) </a:t>
              </a:r>
              <a:endParaRPr lang="en-GB" b="1" baseline="30000" dirty="0"/>
            </a:p>
            <a:p>
              <a:r>
                <a:rPr lang="en-GB" i="1" dirty="0"/>
                <a:t>Please ensure the correct FIT code and the 2WW urgent LGI/Colorectal referral code has been added within the correct timelines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C620F45-25B1-4A0D-A8D9-4D20CA161679}"/>
                </a:ext>
              </a:extLst>
            </p:cNvPr>
            <p:cNvSpPr txBox="1"/>
            <p:nvPr/>
          </p:nvSpPr>
          <p:spPr>
            <a:xfrm>
              <a:off x="8487025" y="4542428"/>
              <a:ext cx="1889290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 </a:t>
              </a:r>
              <a:endParaRPr lang="en-GB" baseline="300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FD81058-5B00-4E92-90B6-D83C619C5E40}"/>
                </a:ext>
              </a:extLst>
            </p:cNvPr>
            <p:cNvSpPr txBox="1"/>
            <p:nvPr/>
          </p:nvSpPr>
          <p:spPr>
            <a:xfrm>
              <a:off x="2463134" y="4402462"/>
              <a:ext cx="11133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has IDA </a:t>
              </a:r>
              <a:endParaRPr lang="en-GB" baseline="30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8460ED-6C4C-4827-9CC2-EFB2A2EB4955}"/>
                </a:ext>
              </a:extLst>
            </p:cNvPr>
            <p:cNvSpPr txBox="1"/>
            <p:nvPr/>
          </p:nvSpPr>
          <p:spPr>
            <a:xfrm>
              <a:off x="3877831" y="4402462"/>
              <a:ext cx="1523871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Ongoing NG12 Symptoms</a:t>
              </a:r>
              <a:endParaRPr lang="en-GB" baseline="300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588890E-A1FA-45DE-BF4F-EA8D5EAC10CE}"/>
                </a:ext>
              </a:extLst>
            </p:cNvPr>
            <p:cNvSpPr txBox="1"/>
            <p:nvPr/>
          </p:nvSpPr>
          <p:spPr>
            <a:xfrm>
              <a:off x="5527443" y="4402462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Unexplained PR bleeding</a:t>
              </a:r>
              <a:endParaRPr lang="en-GB" baseline="300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5BC881-77A4-4E32-B161-AA188D9F592F}"/>
                </a:ext>
              </a:extLst>
            </p:cNvPr>
            <p:cNvSpPr txBox="1"/>
            <p:nvPr/>
          </p:nvSpPr>
          <p:spPr>
            <a:xfrm>
              <a:off x="7047020" y="4402461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doesn’t require a referral</a:t>
              </a:r>
              <a:endParaRPr lang="en-GB" baseline="300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F3F0734-508F-4EE7-8516-8AD92A3F35FA}"/>
                </a:ext>
              </a:extLst>
            </p:cNvPr>
            <p:cNvSpPr txBox="1"/>
            <p:nvPr/>
          </p:nvSpPr>
          <p:spPr>
            <a:xfrm>
              <a:off x="2281412" y="5628372"/>
              <a:ext cx="1496699" cy="461665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LGI 2WW REFERRAL MADE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D71B0BF-48FB-4CBE-A6C0-DB765B86F869}"/>
                </a:ext>
              </a:extLst>
            </p:cNvPr>
            <p:cNvSpPr txBox="1"/>
            <p:nvPr/>
          </p:nvSpPr>
          <p:spPr>
            <a:xfrm>
              <a:off x="4067819" y="5628371"/>
              <a:ext cx="115564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</a:t>
              </a:r>
            </a:p>
            <a:p>
              <a:r>
                <a:rPr lang="en-GB" dirty="0"/>
                <a:t> Referral made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1AD4702-678F-4D51-A12D-A1F1DB71702B}"/>
                </a:ext>
              </a:extLst>
            </p:cNvPr>
            <p:cNvSpPr txBox="1"/>
            <p:nvPr/>
          </p:nvSpPr>
          <p:spPr>
            <a:xfrm>
              <a:off x="5527442" y="5628371"/>
              <a:ext cx="1314264" cy="830997"/>
            </a:xfrm>
            <a:prstGeom prst="rect">
              <a:avLst/>
            </a:prstGeom>
            <a:solidFill>
              <a:srgbClr val="F7E1AB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Direct access Flexi Sig – Cancer Pathway Referral made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E79EFD8-9A0C-4238-A4F7-3034C888EA23}"/>
                </a:ext>
              </a:extLst>
            </p:cNvPr>
            <p:cNvSpPr txBox="1"/>
            <p:nvPr/>
          </p:nvSpPr>
          <p:spPr>
            <a:xfrm>
              <a:off x="6925652" y="5628371"/>
              <a:ext cx="149669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safety netted in Primary Care</a:t>
              </a:r>
            </a:p>
          </p:txBody>
        </p: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D54D4591-8C0C-4E62-A3F2-6BB3426A0F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1015" y="2044925"/>
              <a:ext cx="941372" cy="1037399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1AA0ABD-7772-49A6-B370-31C3AABD66D2}"/>
                </a:ext>
              </a:extLst>
            </p:cNvPr>
            <p:cNvCxnSpPr>
              <a:cxnSpLocks/>
            </p:cNvCxnSpPr>
            <p:nvPr/>
          </p:nvCxnSpPr>
          <p:spPr>
            <a:xfrm>
              <a:off x="9301970" y="4149805"/>
              <a:ext cx="0" cy="4318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D6D8C72-160E-4F8F-A070-9FC9793A3A66}"/>
                </a:ext>
              </a:extLst>
            </p:cNvPr>
            <p:cNvCxnSpPr>
              <a:cxnSpLocks/>
              <a:stCxn id="78" idx="2"/>
              <a:endCxn id="82" idx="0"/>
            </p:cNvCxnSpPr>
            <p:nvPr/>
          </p:nvCxnSpPr>
          <p:spPr>
            <a:xfrm>
              <a:off x="3019805" y="4864127"/>
              <a:ext cx="9957" cy="7642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4D2EBB7-2C9D-4CCA-BBC0-78E388596E08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864127"/>
              <a:ext cx="5875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60AAE8B-893D-4A2C-85B0-D17280386087}"/>
                </a:ext>
              </a:extLst>
            </p:cNvPr>
            <p:cNvCxnSpPr>
              <a:cxnSpLocks/>
              <a:stCxn id="80" idx="2"/>
              <a:endCxn id="84" idx="0"/>
            </p:cNvCxnSpPr>
            <p:nvPr/>
          </p:nvCxnSpPr>
          <p:spPr>
            <a:xfrm flipH="1">
              <a:off x="6184574" y="4864127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484C44F-3035-4795-B553-878BD5ADEBE4}"/>
                </a:ext>
              </a:extLst>
            </p:cNvPr>
            <p:cNvSpPr txBox="1"/>
            <p:nvPr/>
          </p:nvSpPr>
          <p:spPr>
            <a:xfrm>
              <a:off x="8749821" y="5443704"/>
              <a:ext cx="3439473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/>
                <a:t>This document requires:</a:t>
              </a:r>
              <a:br>
                <a:rPr lang="en-GB" dirty="0"/>
              </a:br>
              <a:r>
                <a:rPr lang="en-GB" dirty="0"/>
                <a:t>-timely turnaround of FIT results</a:t>
              </a:r>
            </a:p>
            <a:p>
              <a:r>
                <a:rPr lang="en-GB" dirty="0"/>
                <a:t>-an active NSS pathway</a:t>
              </a:r>
            </a:p>
            <a:p>
              <a:r>
                <a:rPr lang="en-GB" dirty="0">
                  <a:cs typeface="Calibri"/>
                </a:rPr>
                <a:t>-flexi sig pathway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C50FF47-2914-49F3-BFF3-2025985E5B0C}"/>
                </a:ext>
              </a:extLst>
            </p:cNvPr>
            <p:cNvSpPr txBox="1"/>
            <p:nvPr/>
          </p:nvSpPr>
          <p:spPr>
            <a:xfrm>
              <a:off x="10565144" y="3429000"/>
              <a:ext cx="1491519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Remember, especially for </a:t>
              </a:r>
              <a:r>
                <a:rPr lang="en-GB" sz="1200" u="sng" dirty="0"/>
                <a:t>young patients </a:t>
              </a:r>
              <a:r>
                <a:rPr lang="en-GB" sz="1200" dirty="0"/>
                <a:t>with bowel symptoms they may have IBD, hence do a Faecal Calprotectin and if positive refer to the </a:t>
              </a:r>
              <a:r>
                <a:rPr lang="en-GB" sz="1200" u="sng" dirty="0">
                  <a:solidFill>
                    <a:schemeClr val="accent6"/>
                  </a:solidFill>
                </a:rPr>
                <a:t>urgent IBD pathway</a:t>
              </a:r>
              <a:endParaRPr lang="en-GB" sz="1200" u="sng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37F0A65-29E2-4D7E-8D2B-F6AFC26E1E01}"/>
                </a:ext>
              </a:extLst>
            </p:cNvPr>
            <p:cNvSpPr txBox="1"/>
            <p:nvPr/>
          </p:nvSpPr>
          <p:spPr>
            <a:xfrm>
              <a:off x="3576475" y="3565784"/>
              <a:ext cx="2608095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reviewed by GP</a:t>
              </a:r>
              <a:endParaRPr lang="en-GB" b="1" baseline="300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32D608-707A-490B-9419-3E0CEFF470F2}"/>
                </a:ext>
              </a:extLst>
            </p:cNvPr>
            <p:cNvSpPr txBox="1"/>
            <p:nvPr/>
          </p:nvSpPr>
          <p:spPr>
            <a:xfrm>
              <a:off x="2475849" y="1528432"/>
              <a:ext cx="1809822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</a:t>
              </a:r>
              <a:endParaRPr lang="en-GB" baseline="30000" dirty="0"/>
            </a:p>
            <a:p>
              <a:r>
                <a:rPr lang="en-GB" dirty="0"/>
                <a:t> Patient reminded (Day 7)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486ED12-F4FA-4E68-A902-126799D2049C}"/>
                </a:ext>
              </a:extLst>
            </p:cNvPr>
            <p:cNvSpPr txBox="1"/>
            <p:nvPr/>
          </p:nvSpPr>
          <p:spPr>
            <a:xfrm>
              <a:off x="505607" y="1537602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 </a:t>
              </a:r>
              <a:endParaRPr lang="en-GB" baseline="30000" dirty="0"/>
            </a:p>
            <a:p>
              <a:r>
                <a:rPr lang="en-GB" dirty="0"/>
                <a:t>Day 21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46B9E1-018E-4F10-BA3F-C8464791848F}"/>
                </a:ext>
              </a:extLst>
            </p:cNvPr>
            <p:cNvSpPr txBox="1"/>
            <p:nvPr/>
          </p:nvSpPr>
          <p:spPr>
            <a:xfrm>
              <a:off x="10091583" y="1118619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FIT test Spoilt or not completed </a:t>
              </a:r>
              <a:endParaRPr lang="en-GB" baseline="30000" dirty="0"/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78DA288-84E2-4023-91B3-FA8AC403C7EF}"/>
                </a:ext>
              </a:extLst>
            </p:cNvPr>
            <p:cNvCxnSpPr>
              <a:cxnSpLocks/>
              <a:stCxn id="72" idx="1"/>
            </p:cNvCxnSpPr>
            <p:nvPr/>
          </p:nvCxnSpPr>
          <p:spPr>
            <a:xfrm flipH="1" flipV="1">
              <a:off x="4264515" y="1776439"/>
              <a:ext cx="824940" cy="3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1F4B9F0-D7BE-4E8A-B99C-B7203524C65F}"/>
                </a:ext>
              </a:extLst>
            </p:cNvPr>
            <p:cNvCxnSpPr>
              <a:cxnSpLocks/>
              <a:endCxn id="95" idx="3"/>
            </p:cNvCxnSpPr>
            <p:nvPr/>
          </p:nvCxnSpPr>
          <p:spPr>
            <a:xfrm flipH="1" flipV="1">
              <a:off x="2263115" y="1768435"/>
              <a:ext cx="224024" cy="80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1C83D52-97A5-4ADD-93A1-6FBB7F677376}"/>
                </a:ext>
              </a:extLst>
            </p:cNvPr>
            <p:cNvSpPr txBox="1"/>
            <p:nvPr/>
          </p:nvSpPr>
          <p:spPr>
            <a:xfrm>
              <a:off x="10124966" y="1884501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to make contact with patient for repeat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ABB9671-C67B-494A-9584-053D456A99D3}"/>
                </a:ext>
              </a:extLst>
            </p:cNvPr>
            <p:cNvSpPr txBox="1"/>
            <p:nvPr/>
          </p:nvSpPr>
          <p:spPr>
            <a:xfrm>
              <a:off x="4138727" y="799050"/>
              <a:ext cx="124549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declined/Unable to do FIT </a:t>
              </a:r>
              <a:endParaRPr lang="en-GB" baseline="30000" dirty="0"/>
            </a:p>
          </p:txBody>
        </p:sp>
        <p:cxnSp>
          <p:nvCxnSpPr>
            <p:cNvPr id="101" name="Connector: Elbow 100">
              <a:extLst>
                <a:ext uri="{FF2B5EF4-FFF2-40B4-BE49-F238E27FC236}">
                  <a16:creationId xmlns:a16="http://schemas.microsoft.com/office/drawing/2014/main" id="{6C870A6B-7E55-407B-BB75-39A8E9359177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107752"/>
              <a:ext cx="2820222" cy="24596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B4F74F94-1C44-4BCB-9479-3947B6544F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8544" y="1120732"/>
              <a:ext cx="503639" cy="99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CDAC3F0-E4B3-4757-AD3A-A4026ED40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93" y="1118619"/>
              <a:ext cx="37624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F50C74D-3DBC-410C-BD2A-BC929D8B28B0}"/>
                </a:ext>
              </a:extLst>
            </p:cNvPr>
            <p:cNvSpPr txBox="1"/>
            <p:nvPr/>
          </p:nvSpPr>
          <p:spPr>
            <a:xfrm>
              <a:off x="509844" y="2376808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GP contacts patient for repeat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7368011-1C80-4B44-ADC0-829515189A0F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3" y="1118619"/>
              <a:ext cx="0" cy="45148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E7AFBC0E-FB9E-4F76-8D14-F3D5F0E346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5969" y="1584318"/>
              <a:ext cx="1" cy="2977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5DAC381-6B75-477F-A54F-5E9C86F4B6A7}"/>
                </a:ext>
              </a:extLst>
            </p:cNvPr>
            <p:cNvCxnSpPr>
              <a:cxnSpLocks/>
              <a:endCxn id="104" idx="0"/>
            </p:cNvCxnSpPr>
            <p:nvPr/>
          </p:nvCxnSpPr>
          <p:spPr>
            <a:xfrm>
              <a:off x="1355215" y="1988941"/>
              <a:ext cx="0" cy="387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4529F3C-AC52-4FD4-B791-034DC5340766}"/>
                </a:ext>
              </a:extLst>
            </p:cNvPr>
            <p:cNvSpPr txBox="1"/>
            <p:nvPr/>
          </p:nvSpPr>
          <p:spPr>
            <a:xfrm>
              <a:off x="56465" y="5612362"/>
              <a:ext cx="890889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 </a:t>
              </a:r>
            </a:p>
            <a:p>
              <a:r>
                <a:rPr lang="en-GB" dirty="0"/>
                <a:t>Referral made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9A42A03-9F93-4533-B852-12995A06F927}"/>
                </a:ext>
              </a:extLst>
            </p:cNvPr>
            <p:cNvSpPr txBox="1"/>
            <p:nvPr/>
          </p:nvSpPr>
          <p:spPr>
            <a:xfrm>
              <a:off x="5089455" y="2116852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results reviewed</a:t>
              </a:r>
              <a:endParaRPr lang="en-GB" b="1" baseline="30000" dirty="0"/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819F5BC4-E932-4035-B145-1FE76E6C0223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 flipH="1">
              <a:off x="5884970" y="692367"/>
              <a:ext cx="12717" cy="9539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4562980-5378-4AB6-BD3C-38A392799AD6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flipH="1">
              <a:off x="7786661" y="1461654"/>
              <a:ext cx="1" cy="4977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EF24F9A2-DE75-4336-88FD-0E69D32C9690}"/>
                </a:ext>
              </a:extLst>
            </p:cNvPr>
            <p:cNvCxnSpPr>
              <a:cxnSpLocks/>
            </p:cNvCxnSpPr>
            <p:nvPr/>
          </p:nvCxnSpPr>
          <p:spPr>
            <a:xfrm>
              <a:off x="5906244" y="1932000"/>
              <a:ext cx="9061" cy="2508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0B7CF467-7DC7-48FE-8961-1721401EB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7687" y="1128105"/>
              <a:ext cx="855444" cy="26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56BD5226-F5DB-4413-8A39-6859808AFA12}"/>
                </a:ext>
              </a:extLst>
            </p:cNvPr>
            <p:cNvCxnSpPr>
              <a:cxnSpLocks/>
            </p:cNvCxnSpPr>
            <p:nvPr/>
          </p:nvCxnSpPr>
          <p:spPr>
            <a:xfrm>
              <a:off x="4874583" y="3274923"/>
              <a:ext cx="0" cy="308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E02E63C-736C-436C-B389-12418EDE1C97}"/>
                </a:ext>
              </a:extLst>
            </p:cNvPr>
            <p:cNvSpPr txBox="1"/>
            <p:nvPr/>
          </p:nvSpPr>
          <p:spPr>
            <a:xfrm>
              <a:off x="1008762" y="4417118"/>
              <a:ext cx="1113342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not concerned about a cancer</a:t>
              </a:r>
              <a:endParaRPr lang="en-GB" baseline="30000" dirty="0"/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BA88F05A-990D-4B23-8ED9-C9A8D9F5735A}"/>
                </a:ext>
              </a:extLst>
            </p:cNvPr>
            <p:cNvCxnSpPr>
              <a:cxnSpLocks/>
            </p:cNvCxnSpPr>
            <p:nvPr/>
          </p:nvCxnSpPr>
          <p:spPr>
            <a:xfrm>
              <a:off x="1574451" y="5063449"/>
              <a:ext cx="12656" cy="5243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8C708B29-9DD3-4958-AC17-484DD4877BCD}"/>
                </a:ext>
              </a:extLst>
            </p:cNvPr>
            <p:cNvCxnSpPr>
              <a:cxnSpLocks/>
              <a:endCxn id="78" idx="0"/>
            </p:cNvCxnSpPr>
            <p:nvPr/>
          </p:nvCxnSpPr>
          <p:spPr>
            <a:xfrm>
              <a:off x="3009013" y="4138691"/>
              <a:ext cx="10792" cy="2637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7AAA06A-302B-4FFF-8F2D-E7D45E4BA086}"/>
                </a:ext>
              </a:extLst>
            </p:cNvPr>
            <p:cNvSpPr txBox="1"/>
            <p:nvPr/>
          </p:nvSpPr>
          <p:spPr>
            <a:xfrm>
              <a:off x="1086681" y="5594764"/>
              <a:ext cx="1000853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Advice &amp;</a:t>
              </a:r>
            </a:p>
            <a:p>
              <a:r>
                <a:rPr lang="en-GB" b="1" dirty="0"/>
                <a:t>Guidance/</a:t>
              </a:r>
            </a:p>
            <a:p>
              <a:r>
                <a:rPr lang="en-GB" b="1" dirty="0"/>
                <a:t>Routine referral</a:t>
              </a:r>
            </a:p>
          </p:txBody>
        </p:sp>
        <p:cxnSp>
          <p:nvCxnSpPr>
            <p:cNvPr id="119" name="Connector: Elbow 118">
              <a:extLst>
                <a:ext uri="{FF2B5EF4-FFF2-40B4-BE49-F238E27FC236}">
                  <a16:creationId xmlns:a16="http://schemas.microsoft.com/office/drawing/2014/main" id="{EBC1D656-5FA7-4130-89EF-09F908C4BBF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74452" y="4114112"/>
              <a:ext cx="3341979" cy="261025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E0FF0DF1-EAE5-4317-B8A8-EC197A793975}"/>
                </a:ext>
              </a:extLst>
            </p:cNvPr>
            <p:cNvCxnSpPr/>
            <p:nvPr/>
          </p:nvCxnSpPr>
          <p:spPr>
            <a:xfrm flipH="1">
              <a:off x="7697816" y="4862759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id="{47364A33-095C-4682-8B07-835AB96243FB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>
              <a:off x="5931324" y="2554293"/>
              <a:ext cx="3269764" cy="21051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54597BB3-48F6-4A00-8F94-1A7A6A57FCD8}"/>
                </a:ext>
              </a:extLst>
            </p:cNvPr>
            <p:cNvCxnSpPr/>
            <p:nvPr/>
          </p:nvCxnSpPr>
          <p:spPr>
            <a:xfrm>
              <a:off x="4891315" y="4116044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AD0F6F8C-D766-4620-8950-834AAFD20A19}"/>
                </a:ext>
              </a:extLst>
            </p:cNvPr>
            <p:cNvCxnSpPr/>
            <p:nvPr/>
          </p:nvCxnSpPr>
          <p:spPr>
            <a:xfrm>
              <a:off x="6184570" y="4147900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6D73995-F1AD-4E04-97D4-A51158745053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>
              <a:off x="4880523" y="3842783"/>
              <a:ext cx="10792" cy="243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8E8C1EF-156A-4013-AAB7-D83A2B0868C0}"/>
              </a:ext>
            </a:extLst>
          </p:cNvPr>
          <p:cNvSpPr/>
          <p:nvPr/>
        </p:nvSpPr>
        <p:spPr>
          <a:xfrm>
            <a:off x="0" y="544286"/>
            <a:ext cx="5007430" cy="6313714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79D91-90A3-4CD5-A74C-E0F8C5680060}"/>
              </a:ext>
            </a:extLst>
          </p:cNvPr>
          <p:cNvSpPr/>
          <p:nvPr/>
        </p:nvSpPr>
        <p:spPr>
          <a:xfrm>
            <a:off x="4960851" y="2425582"/>
            <a:ext cx="3008592" cy="6293073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808B22-F06F-43C9-AD7C-642D9193C6AB}"/>
              </a:ext>
            </a:extLst>
          </p:cNvPr>
          <p:cNvSpPr/>
          <p:nvPr/>
        </p:nvSpPr>
        <p:spPr>
          <a:xfrm>
            <a:off x="6738593" y="1470767"/>
            <a:ext cx="2636316" cy="82941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0859C-74F8-46AE-8301-A4DC7AB33213}"/>
              </a:ext>
            </a:extLst>
          </p:cNvPr>
          <p:cNvSpPr/>
          <p:nvPr/>
        </p:nvSpPr>
        <p:spPr>
          <a:xfrm>
            <a:off x="6041528" y="573935"/>
            <a:ext cx="3333381" cy="842645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042F0-AB01-4D0B-8BDC-36A0038BC8FD}"/>
              </a:ext>
            </a:extLst>
          </p:cNvPr>
          <p:cNvSpPr/>
          <p:nvPr/>
        </p:nvSpPr>
        <p:spPr>
          <a:xfrm>
            <a:off x="9735588" y="816429"/>
            <a:ext cx="2253211" cy="1483755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18F0BE-B00B-4372-B0A6-FCB28EA6EF60}"/>
              </a:ext>
            </a:extLst>
          </p:cNvPr>
          <p:cNvSpPr/>
          <p:nvPr/>
        </p:nvSpPr>
        <p:spPr>
          <a:xfrm>
            <a:off x="10433170" y="2201333"/>
            <a:ext cx="3766301" cy="301585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C345F5-0443-4E85-A5D6-8FC525D4EB10}"/>
              </a:ext>
            </a:extLst>
          </p:cNvPr>
          <p:cNvSpPr/>
          <p:nvPr/>
        </p:nvSpPr>
        <p:spPr>
          <a:xfrm>
            <a:off x="8404556" y="4800756"/>
            <a:ext cx="3766301" cy="2057244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21A5FA-A264-4ABA-B2F6-9493B22A277D}"/>
              </a:ext>
            </a:extLst>
          </p:cNvPr>
          <p:cNvSpPr/>
          <p:nvPr/>
        </p:nvSpPr>
        <p:spPr>
          <a:xfrm>
            <a:off x="7951894" y="4143108"/>
            <a:ext cx="467360" cy="271489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CF361-F8C6-485A-8500-326569C2A269}"/>
              </a:ext>
            </a:extLst>
          </p:cNvPr>
          <p:cNvSpPr/>
          <p:nvPr/>
        </p:nvSpPr>
        <p:spPr>
          <a:xfrm>
            <a:off x="4978400" y="530414"/>
            <a:ext cx="704427" cy="98003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9099BC-DBB3-416F-996C-59AB0D9BC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9"/>
    </mc:Choice>
    <mc:Fallback xmlns="">
      <p:transition spd="slow" advTm="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1EB07-0DAB-4C25-9DA1-1E630B13B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058"/>
            <a:ext cx="6972658" cy="3778444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5C98F93B-DB1F-449C-9310-B08D3A6E9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475" y="3875502"/>
            <a:ext cx="6488525" cy="43513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CEBD79-7194-4D4D-BE87-42984B45B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8"/>
    </mc:Choice>
    <mc:Fallback xmlns="">
      <p:transition spd="slow" advTm="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612B-4D0B-465B-8ABB-AFC8D81C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371F-CBD4-4632-93EF-0055F42EF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F1778B-C5A7-42E1-8FAF-437C482B8F67}"/>
              </a:ext>
            </a:extLst>
          </p:cNvPr>
          <p:cNvGrpSpPr/>
          <p:nvPr/>
        </p:nvGrpSpPr>
        <p:grpSpPr>
          <a:xfrm>
            <a:off x="59171" y="218761"/>
            <a:ext cx="12132829" cy="6259443"/>
            <a:chOff x="56465" y="384590"/>
            <a:chExt cx="12132829" cy="62594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E3770-7C8D-4FA0-9E1E-34FAD34310D8}"/>
                </a:ext>
              </a:extLst>
            </p:cNvPr>
            <p:cNvSpPr txBox="1"/>
            <p:nvPr/>
          </p:nvSpPr>
          <p:spPr>
            <a:xfrm>
              <a:off x="3398481" y="384590"/>
              <a:ext cx="4998412" cy="30777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sz="1400" b="1" dirty="0"/>
                <a:t>PATIENT ATTENDS GP, GP CONCERNED ABOUT LGI CANCER </a:t>
              </a:r>
              <a:endParaRPr lang="en-GB" b="1" baseline="30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3CBC96-F647-45EC-8F5D-BFF9283A24C9}"/>
                </a:ext>
              </a:extLst>
            </p:cNvPr>
            <p:cNvSpPr txBox="1"/>
            <p:nvPr/>
          </p:nvSpPr>
          <p:spPr>
            <a:xfrm>
              <a:off x="5089455" y="1641129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test requested</a:t>
              </a:r>
              <a:endParaRPr lang="en-GB" b="1" baseline="30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0953D4-9BD7-4F0C-8F61-2B586FED6620}"/>
                </a:ext>
              </a:extLst>
            </p:cNvPr>
            <p:cNvSpPr txBox="1"/>
            <p:nvPr/>
          </p:nvSpPr>
          <p:spPr>
            <a:xfrm>
              <a:off x="6753131" y="815323"/>
              <a:ext cx="2067061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presents with: </a:t>
              </a:r>
              <a:endParaRPr lang="en-GB" baseline="30000" dirty="0"/>
            </a:p>
            <a:p>
              <a:r>
                <a:rPr lang="en-GB" dirty="0"/>
                <a:t>Unexplained Rectal Mass</a:t>
              </a:r>
            </a:p>
            <a:p>
              <a:r>
                <a:rPr lang="en-GB" dirty="0"/>
                <a:t>Anal Ulceration/Mass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25C176-9B6C-44B5-80CD-8C2CF1D28D31}"/>
                </a:ext>
              </a:extLst>
            </p:cNvPr>
            <p:cNvSpPr txBox="1"/>
            <p:nvPr/>
          </p:nvSpPr>
          <p:spPr>
            <a:xfrm>
              <a:off x="6851885" y="1944058"/>
              <a:ext cx="2067061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</a:t>
              </a:r>
              <a:endParaRPr lang="en-GB" baseline="30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EDEBFB-6549-4DEA-9338-B15B7DDC9457}"/>
                </a:ext>
              </a:extLst>
            </p:cNvPr>
            <p:cNvSpPr txBox="1"/>
            <p:nvPr/>
          </p:nvSpPr>
          <p:spPr>
            <a:xfrm>
              <a:off x="3550774" y="3006799"/>
              <a:ext cx="2633800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NEGATIVE FIT result &lt;10 ugHb/g </a:t>
              </a:r>
              <a:endParaRPr lang="en-GB" b="1" baseline="30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47AFAC-853C-43EB-B155-6B5005FDC18E}"/>
                </a:ext>
              </a:extLst>
            </p:cNvPr>
            <p:cNvSpPr txBox="1"/>
            <p:nvPr/>
          </p:nvSpPr>
          <p:spPr>
            <a:xfrm>
              <a:off x="8025857" y="2764810"/>
              <a:ext cx="2350461" cy="1384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POSITIVE FIT RESULT </a:t>
              </a:r>
              <a:r>
                <a:rPr lang="en-GB" b="1" u="sng" dirty="0"/>
                <a:t>&gt;</a:t>
              </a:r>
              <a:r>
                <a:rPr lang="en-GB" b="1" dirty="0"/>
                <a:t>10 ugHb/g (inc. IDA) </a:t>
              </a:r>
              <a:endParaRPr lang="en-GB" b="1" baseline="30000" dirty="0"/>
            </a:p>
            <a:p>
              <a:r>
                <a:rPr lang="en-GB" i="1" dirty="0"/>
                <a:t>Please ensure the correct FIT code and the 2WW urgent LGI/Colorectal referral code has been added within the correct timelines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AF81A8-BCEB-4A2C-A8CC-FA4E759B90F4}"/>
                </a:ext>
              </a:extLst>
            </p:cNvPr>
            <p:cNvSpPr txBox="1"/>
            <p:nvPr/>
          </p:nvSpPr>
          <p:spPr>
            <a:xfrm>
              <a:off x="8487025" y="4542428"/>
              <a:ext cx="1889290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 </a:t>
              </a:r>
              <a:endParaRPr lang="en-GB" baseline="30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A77419-AF5D-4474-841E-32E863F5F39D}"/>
                </a:ext>
              </a:extLst>
            </p:cNvPr>
            <p:cNvSpPr txBox="1"/>
            <p:nvPr/>
          </p:nvSpPr>
          <p:spPr>
            <a:xfrm>
              <a:off x="2463134" y="4402462"/>
              <a:ext cx="11133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has IDA </a:t>
              </a:r>
              <a:endParaRPr lang="en-GB" baseline="30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95FABF-C912-4884-A3F3-689CF6A74192}"/>
                </a:ext>
              </a:extLst>
            </p:cNvPr>
            <p:cNvSpPr txBox="1"/>
            <p:nvPr/>
          </p:nvSpPr>
          <p:spPr>
            <a:xfrm>
              <a:off x="3877831" y="4402462"/>
              <a:ext cx="1523871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Ongoing NG12 Symptoms</a:t>
              </a:r>
              <a:endParaRPr lang="en-GB" baseline="30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E94B7D-1B1D-4704-99B0-4E8983E70682}"/>
                </a:ext>
              </a:extLst>
            </p:cNvPr>
            <p:cNvSpPr txBox="1"/>
            <p:nvPr/>
          </p:nvSpPr>
          <p:spPr>
            <a:xfrm>
              <a:off x="5527443" y="4402462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Unexplained PR bleeding</a:t>
              </a:r>
              <a:endParaRPr lang="en-GB" baseline="30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D8DBC7-A71E-47DD-A1FA-5C41BC3E656D}"/>
                </a:ext>
              </a:extLst>
            </p:cNvPr>
            <p:cNvSpPr txBox="1"/>
            <p:nvPr/>
          </p:nvSpPr>
          <p:spPr>
            <a:xfrm>
              <a:off x="7047020" y="4402461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doesn’t require a referral</a:t>
              </a:r>
              <a:endParaRPr lang="en-GB" baseline="30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E515CE-9BA3-45AA-BDAB-5E992B0264FF}"/>
                </a:ext>
              </a:extLst>
            </p:cNvPr>
            <p:cNvSpPr txBox="1"/>
            <p:nvPr/>
          </p:nvSpPr>
          <p:spPr>
            <a:xfrm>
              <a:off x="2281412" y="5628372"/>
              <a:ext cx="1496699" cy="461665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LGI 2WW REFERRAL MADE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97FF4F-5223-4933-99DF-B83405A2D34F}"/>
                </a:ext>
              </a:extLst>
            </p:cNvPr>
            <p:cNvSpPr txBox="1"/>
            <p:nvPr/>
          </p:nvSpPr>
          <p:spPr>
            <a:xfrm>
              <a:off x="4067819" y="5628371"/>
              <a:ext cx="115564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</a:t>
              </a:r>
            </a:p>
            <a:p>
              <a:r>
                <a:rPr lang="en-GB" dirty="0"/>
                <a:t> Referral made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790DAD-AE77-49FD-99D8-677B3E05DAA8}"/>
                </a:ext>
              </a:extLst>
            </p:cNvPr>
            <p:cNvSpPr txBox="1"/>
            <p:nvPr/>
          </p:nvSpPr>
          <p:spPr>
            <a:xfrm>
              <a:off x="5527442" y="5628371"/>
              <a:ext cx="1314264" cy="830997"/>
            </a:xfrm>
            <a:prstGeom prst="rect">
              <a:avLst/>
            </a:prstGeom>
            <a:solidFill>
              <a:srgbClr val="F7E1AB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Direct access Flexi Sig – Cancer Pathway Referral made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6ED328-3B13-491D-B143-349D4C884207}"/>
                </a:ext>
              </a:extLst>
            </p:cNvPr>
            <p:cNvSpPr txBox="1"/>
            <p:nvPr/>
          </p:nvSpPr>
          <p:spPr>
            <a:xfrm>
              <a:off x="6925652" y="5628371"/>
              <a:ext cx="149669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safety netted in Primary Care</a:t>
              </a:r>
            </a:p>
          </p:txBody>
        </p: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1FC06CCA-5B46-404D-94DC-EB6FD0899B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1015" y="2044925"/>
              <a:ext cx="941372" cy="1037399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ED4AC62-EE66-445A-AC0F-80C3DFC66B92}"/>
                </a:ext>
              </a:extLst>
            </p:cNvPr>
            <p:cNvCxnSpPr>
              <a:cxnSpLocks/>
            </p:cNvCxnSpPr>
            <p:nvPr/>
          </p:nvCxnSpPr>
          <p:spPr>
            <a:xfrm>
              <a:off x="9301970" y="4149805"/>
              <a:ext cx="0" cy="4318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D2ADA05-13B6-4A0F-A70A-AD57DF27F796}"/>
                </a:ext>
              </a:extLst>
            </p:cNvPr>
            <p:cNvCxnSpPr>
              <a:cxnSpLocks/>
              <a:stCxn id="23" idx="2"/>
              <a:endCxn id="27" idx="0"/>
            </p:cNvCxnSpPr>
            <p:nvPr/>
          </p:nvCxnSpPr>
          <p:spPr>
            <a:xfrm>
              <a:off x="3019805" y="4864127"/>
              <a:ext cx="9957" cy="7642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1E828D-2ADE-43F4-93D7-E7769A126421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864127"/>
              <a:ext cx="5875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6C46339-CF19-48D6-BE32-FD60334D1963}"/>
                </a:ext>
              </a:extLst>
            </p:cNvPr>
            <p:cNvCxnSpPr>
              <a:cxnSpLocks/>
              <a:stCxn id="25" idx="2"/>
              <a:endCxn id="29" idx="0"/>
            </p:cNvCxnSpPr>
            <p:nvPr/>
          </p:nvCxnSpPr>
          <p:spPr>
            <a:xfrm flipH="1">
              <a:off x="6184574" y="4864127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63EF64-C08A-4E0C-B1B9-E55A8B92B652}"/>
                </a:ext>
              </a:extLst>
            </p:cNvPr>
            <p:cNvSpPr txBox="1"/>
            <p:nvPr/>
          </p:nvSpPr>
          <p:spPr>
            <a:xfrm>
              <a:off x="8749821" y="5443704"/>
              <a:ext cx="3439473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/>
                <a:t>This document requires:</a:t>
              </a:r>
              <a:br>
                <a:rPr lang="en-GB" dirty="0"/>
              </a:br>
              <a:r>
                <a:rPr lang="en-GB" dirty="0"/>
                <a:t>-timely turnaround of FIT results</a:t>
              </a:r>
            </a:p>
            <a:p>
              <a:r>
                <a:rPr lang="en-GB" dirty="0"/>
                <a:t>-an active NSS pathway</a:t>
              </a:r>
            </a:p>
            <a:p>
              <a:r>
                <a:rPr lang="en-GB" dirty="0">
                  <a:cs typeface="Calibri"/>
                </a:rPr>
                <a:t>-flexi sig pathway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D58D63D-056C-422B-B5B1-3316D4612820}"/>
                </a:ext>
              </a:extLst>
            </p:cNvPr>
            <p:cNvSpPr txBox="1"/>
            <p:nvPr/>
          </p:nvSpPr>
          <p:spPr>
            <a:xfrm>
              <a:off x="10565144" y="3429000"/>
              <a:ext cx="1491519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Remember, especially for </a:t>
              </a:r>
              <a:r>
                <a:rPr lang="en-GB" sz="1200" u="sng" dirty="0"/>
                <a:t>young patients </a:t>
              </a:r>
              <a:r>
                <a:rPr lang="en-GB" sz="1200" dirty="0"/>
                <a:t>with bowel symptoms they may have IBD, hence do a Faecal Calprotectin and if positive refer to the </a:t>
              </a:r>
              <a:r>
                <a:rPr lang="en-GB" sz="1200" u="sng" dirty="0">
                  <a:solidFill>
                    <a:schemeClr val="accent6"/>
                  </a:solidFill>
                </a:rPr>
                <a:t>urgent IBD pathway</a:t>
              </a:r>
              <a:endParaRPr lang="en-GB" sz="1200" u="sng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7F3DAD-48E2-4ECA-839D-1E4D1DE4B953}"/>
                </a:ext>
              </a:extLst>
            </p:cNvPr>
            <p:cNvSpPr txBox="1"/>
            <p:nvPr/>
          </p:nvSpPr>
          <p:spPr>
            <a:xfrm>
              <a:off x="3576475" y="3565784"/>
              <a:ext cx="2608095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reviewed by GP</a:t>
              </a:r>
              <a:endParaRPr lang="en-GB" b="1" baseline="300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007CF67-3FF2-4312-8CD3-616B5B51DACC}"/>
                </a:ext>
              </a:extLst>
            </p:cNvPr>
            <p:cNvSpPr txBox="1"/>
            <p:nvPr/>
          </p:nvSpPr>
          <p:spPr>
            <a:xfrm>
              <a:off x="2475849" y="1528432"/>
              <a:ext cx="1809822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</a:t>
              </a:r>
              <a:endParaRPr lang="en-GB" baseline="30000" dirty="0"/>
            </a:p>
            <a:p>
              <a:r>
                <a:rPr lang="en-GB" dirty="0"/>
                <a:t> Patient reminded (Day 7)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8E1ED9-E9DC-4E9F-9225-290E2A69A649}"/>
                </a:ext>
              </a:extLst>
            </p:cNvPr>
            <p:cNvSpPr txBox="1"/>
            <p:nvPr/>
          </p:nvSpPr>
          <p:spPr>
            <a:xfrm>
              <a:off x="505607" y="1537602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 </a:t>
              </a:r>
              <a:endParaRPr lang="en-GB" baseline="30000" dirty="0"/>
            </a:p>
            <a:p>
              <a:r>
                <a:rPr lang="en-GB" dirty="0"/>
                <a:t>Day 21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E80C52-BB6F-43D3-8E86-50DA128B6382}"/>
                </a:ext>
              </a:extLst>
            </p:cNvPr>
            <p:cNvSpPr txBox="1"/>
            <p:nvPr/>
          </p:nvSpPr>
          <p:spPr>
            <a:xfrm>
              <a:off x="10091583" y="1118619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FIT test Spoilt or not completed </a:t>
              </a:r>
              <a:endParaRPr lang="en-GB" baseline="30000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398DC06-D42E-413F-A9D3-9F15E03F4E2F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4264515" y="1776439"/>
              <a:ext cx="824940" cy="3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47A7429-2B0C-4F38-AA4B-3C793AF792D4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 flipH="1" flipV="1">
              <a:off x="2263115" y="1768435"/>
              <a:ext cx="224024" cy="80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F563F2-6C04-41E7-BF03-06595A54DD7A}"/>
                </a:ext>
              </a:extLst>
            </p:cNvPr>
            <p:cNvSpPr txBox="1"/>
            <p:nvPr/>
          </p:nvSpPr>
          <p:spPr>
            <a:xfrm>
              <a:off x="10124966" y="1884501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to make contact with patient for repeat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7B0E33-8DB0-4219-9CDA-BE982891A016}"/>
                </a:ext>
              </a:extLst>
            </p:cNvPr>
            <p:cNvSpPr txBox="1"/>
            <p:nvPr/>
          </p:nvSpPr>
          <p:spPr>
            <a:xfrm>
              <a:off x="4138727" y="799050"/>
              <a:ext cx="124549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declined/Unable to do FIT </a:t>
              </a:r>
              <a:endParaRPr lang="en-GB" baseline="30000" dirty="0"/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FD266E9F-6BF8-4914-9C4A-BC13CA5514DD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107752"/>
              <a:ext cx="2820222" cy="24596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91B1BA8-B240-4D5C-B81F-EFDCF68C40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8544" y="1120732"/>
              <a:ext cx="503639" cy="99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31FFA56-8805-456F-9087-F92A6C54AA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93" y="1118619"/>
              <a:ext cx="37624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ADD4673-B01E-48E6-BF05-36C89C006BC3}"/>
                </a:ext>
              </a:extLst>
            </p:cNvPr>
            <p:cNvSpPr txBox="1"/>
            <p:nvPr/>
          </p:nvSpPr>
          <p:spPr>
            <a:xfrm>
              <a:off x="509844" y="2376808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GP contacts patient for repeat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59FF8A4-34BB-46C4-82DC-3FC04A025E17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3" y="1118619"/>
              <a:ext cx="0" cy="45148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9EB0B24-607D-4E4F-AE02-6F286ADD9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5969" y="1584318"/>
              <a:ext cx="1" cy="2977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357DA6C-796E-4EDA-81C6-8AA52D22225F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>
              <a:off x="1355215" y="1988941"/>
              <a:ext cx="0" cy="387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C980B4-AD31-416C-99B1-B13BB63E8F21}"/>
                </a:ext>
              </a:extLst>
            </p:cNvPr>
            <p:cNvSpPr txBox="1"/>
            <p:nvPr/>
          </p:nvSpPr>
          <p:spPr>
            <a:xfrm>
              <a:off x="56465" y="5612362"/>
              <a:ext cx="890889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 </a:t>
              </a:r>
            </a:p>
            <a:p>
              <a:r>
                <a:rPr lang="en-GB" dirty="0"/>
                <a:t>Referral made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4BC3B7-1ECB-4A86-89D9-E89B1C28D83E}"/>
                </a:ext>
              </a:extLst>
            </p:cNvPr>
            <p:cNvSpPr txBox="1"/>
            <p:nvPr/>
          </p:nvSpPr>
          <p:spPr>
            <a:xfrm>
              <a:off x="5089455" y="2116852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results reviewed</a:t>
              </a:r>
              <a:endParaRPr lang="en-GB" b="1" baseline="30000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B3F1008-6B0A-47E9-8B96-AAF5B5181948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5884970" y="692367"/>
              <a:ext cx="12717" cy="9539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9EA5C1A-3EB2-4519-9AE2-63BB5B922E87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7786661" y="1461654"/>
              <a:ext cx="1" cy="4977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DE48442-BF15-4F44-A579-841DD058B67A}"/>
                </a:ext>
              </a:extLst>
            </p:cNvPr>
            <p:cNvCxnSpPr>
              <a:cxnSpLocks/>
            </p:cNvCxnSpPr>
            <p:nvPr/>
          </p:nvCxnSpPr>
          <p:spPr>
            <a:xfrm>
              <a:off x="5906244" y="1932000"/>
              <a:ext cx="9061" cy="2508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C1FC354-AC06-423D-9476-987F12CA0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7687" y="1128105"/>
              <a:ext cx="855444" cy="26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DCA6FFC-24E9-4CF3-B9C0-B3B795AA4F1E}"/>
                </a:ext>
              </a:extLst>
            </p:cNvPr>
            <p:cNvCxnSpPr>
              <a:cxnSpLocks/>
            </p:cNvCxnSpPr>
            <p:nvPr/>
          </p:nvCxnSpPr>
          <p:spPr>
            <a:xfrm>
              <a:off x="4874583" y="3274923"/>
              <a:ext cx="0" cy="308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C37FF2-882D-4C7B-B971-F7ACA3E69E9A}"/>
                </a:ext>
              </a:extLst>
            </p:cNvPr>
            <p:cNvSpPr txBox="1"/>
            <p:nvPr/>
          </p:nvSpPr>
          <p:spPr>
            <a:xfrm>
              <a:off x="1008762" y="4417118"/>
              <a:ext cx="1113342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not concerned about a cancer</a:t>
              </a:r>
              <a:endParaRPr lang="en-GB" baseline="30000" dirty="0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C820E2A-B8F9-4F96-90EE-1A6BEDB89495}"/>
                </a:ext>
              </a:extLst>
            </p:cNvPr>
            <p:cNvCxnSpPr>
              <a:cxnSpLocks/>
            </p:cNvCxnSpPr>
            <p:nvPr/>
          </p:nvCxnSpPr>
          <p:spPr>
            <a:xfrm>
              <a:off x="1574451" y="5063449"/>
              <a:ext cx="12656" cy="5243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FB1D3C6-8217-48FB-8A61-1CDC6D65C5A6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>
              <a:off x="3009013" y="4138691"/>
              <a:ext cx="10792" cy="2637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3CDF713-5DC9-43DF-935D-880B1521915A}"/>
                </a:ext>
              </a:extLst>
            </p:cNvPr>
            <p:cNvSpPr txBox="1"/>
            <p:nvPr/>
          </p:nvSpPr>
          <p:spPr>
            <a:xfrm>
              <a:off x="1086681" y="5594764"/>
              <a:ext cx="1000853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Advice &amp;</a:t>
              </a:r>
            </a:p>
            <a:p>
              <a:r>
                <a:rPr lang="en-GB" b="1" dirty="0"/>
                <a:t>Guidance/</a:t>
              </a:r>
            </a:p>
            <a:p>
              <a:r>
                <a:rPr lang="en-GB" b="1" dirty="0"/>
                <a:t>Routine referral</a:t>
              </a:r>
            </a:p>
          </p:txBody>
        </p: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4CA529B2-B705-496D-8C85-6CBDF62E79B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74452" y="4114112"/>
              <a:ext cx="3341979" cy="261025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2613244-9AB3-452A-941D-B5AE7CF0A7E6}"/>
                </a:ext>
              </a:extLst>
            </p:cNvPr>
            <p:cNvCxnSpPr/>
            <p:nvPr/>
          </p:nvCxnSpPr>
          <p:spPr>
            <a:xfrm flipH="1">
              <a:off x="7697816" y="4862759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Elbow 65">
              <a:extLst>
                <a:ext uri="{FF2B5EF4-FFF2-40B4-BE49-F238E27FC236}">
                  <a16:creationId xmlns:a16="http://schemas.microsoft.com/office/drawing/2014/main" id="{64E5F8BD-2421-49BA-90FB-CB3C0692F82B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931324" y="2554293"/>
              <a:ext cx="3269764" cy="21051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1B69E5A-535A-492F-9D03-48D76B677830}"/>
                </a:ext>
              </a:extLst>
            </p:cNvPr>
            <p:cNvCxnSpPr/>
            <p:nvPr/>
          </p:nvCxnSpPr>
          <p:spPr>
            <a:xfrm>
              <a:off x="4891315" y="4116044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32C4855-9E0B-44FB-A877-BDD661A4CF04}"/>
                </a:ext>
              </a:extLst>
            </p:cNvPr>
            <p:cNvCxnSpPr/>
            <p:nvPr/>
          </p:nvCxnSpPr>
          <p:spPr>
            <a:xfrm>
              <a:off x="6184570" y="4147900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C65E91E-C0B3-4ADF-BB01-580A6C260F21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4880523" y="3842783"/>
              <a:ext cx="10792" cy="243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8E8C1EF-156A-4013-AAB7-D83A2B0868C0}"/>
              </a:ext>
            </a:extLst>
          </p:cNvPr>
          <p:cNvSpPr/>
          <p:nvPr/>
        </p:nvSpPr>
        <p:spPr>
          <a:xfrm>
            <a:off x="0" y="598068"/>
            <a:ext cx="4978400" cy="173895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79D91-90A3-4CD5-A74C-E0F8C5680060}"/>
              </a:ext>
            </a:extLst>
          </p:cNvPr>
          <p:cNvSpPr/>
          <p:nvPr/>
        </p:nvSpPr>
        <p:spPr>
          <a:xfrm>
            <a:off x="0" y="2404533"/>
            <a:ext cx="2214880" cy="6176964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C345F5-0443-4E85-A5D6-8FC525D4EB10}"/>
              </a:ext>
            </a:extLst>
          </p:cNvPr>
          <p:cNvSpPr/>
          <p:nvPr/>
        </p:nvSpPr>
        <p:spPr>
          <a:xfrm>
            <a:off x="3847413" y="3830702"/>
            <a:ext cx="2437665" cy="302729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18F0BE-B00B-4372-B0A6-FCB28EA6EF60}"/>
              </a:ext>
            </a:extLst>
          </p:cNvPr>
          <p:cNvSpPr/>
          <p:nvPr/>
        </p:nvSpPr>
        <p:spPr>
          <a:xfrm>
            <a:off x="6292427" y="2300184"/>
            <a:ext cx="5871081" cy="4557816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042F0-AB01-4D0B-8BDC-36A0038BC8FD}"/>
              </a:ext>
            </a:extLst>
          </p:cNvPr>
          <p:cNvSpPr/>
          <p:nvPr/>
        </p:nvSpPr>
        <p:spPr>
          <a:xfrm>
            <a:off x="9757674" y="858637"/>
            <a:ext cx="2413183" cy="144154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0859C-74F8-46AE-8301-A4DC7AB33213}"/>
              </a:ext>
            </a:extLst>
          </p:cNvPr>
          <p:cNvSpPr/>
          <p:nvPr/>
        </p:nvSpPr>
        <p:spPr>
          <a:xfrm>
            <a:off x="6076950" y="608081"/>
            <a:ext cx="3297959" cy="777525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808B22-F06F-43C9-AD7C-642D9193C6AB}"/>
              </a:ext>
            </a:extLst>
          </p:cNvPr>
          <p:cNvSpPr/>
          <p:nvPr/>
        </p:nvSpPr>
        <p:spPr>
          <a:xfrm>
            <a:off x="6774439" y="1369151"/>
            <a:ext cx="2600470" cy="931033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CF361-F8C6-485A-8500-326569C2A269}"/>
              </a:ext>
            </a:extLst>
          </p:cNvPr>
          <p:cNvSpPr/>
          <p:nvPr/>
        </p:nvSpPr>
        <p:spPr>
          <a:xfrm>
            <a:off x="4978400" y="608082"/>
            <a:ext cx="704427" cy="90237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3DE242-B140-47FF-8848-D0C821961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0"/>
    </mc:Choice>
    <mc:Fallback xmlns="">
      <p:transition spd="slow" advTm="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269B886-9C7A-429A-9C4C-A5C1A51DA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753" y="2542460"/>
            <a:ext cx="8011543" cy="5372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AF0BE-8B6B-41F4-9736-F25BD7B46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850" y="333515"/>
            <a:ext cx="7865413" cy="24133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1F2206-D678-4A49-AB3D-74D5B3F59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3"/>
    </mc:Choice>
    <mc:Fallback xmlns="">
      <p:transition spd="slow" advTm="2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C9B42-7F08-40DA-BE63-2F61FC48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212725"/>
            <a:ext cx="8536709" cy="843189"/>
          </a:xfrm>
        </p:spPr>
        <p:txBody>
          <a:bodyPr/>
          <a:lstStyle/>
          <a:p>
            <a:r>
              <a:rPr lang="en-GB" dirty="0"/>
              <a:t>The Case for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742A37-4BD4-47C5-A091-25BF261D7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1230086"/>
            <a:ext cx="11070771" cy="4946877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1"/>
                </a:solidFill>
              </a:rPr>
              <a:t>Studies showing FIT to be effective in detecting CRC where NG12 symptoms present</a:t>
            </a:r>
          </a:p>
          <a:p>
            <a:r>
              <a:rPr lang="en-GB" sz="2600" dirty="0">
                <a:solidFill>
                  <a:schemeClr val="tx1"/>
                </a:solidFill>
              </a:rPr>
              <a:t>Revised guidance from BSG</a:t>
            </a:r>
          </a:p>
          <a:p>
            <a:r>
              <a:rPr lang="en-GB" sz="2600" dirty="0">
                <a:solidFill>
                  <a:schemeClr val="tx1"/>
                </a:solidFill>
              </a:rPr>
              <a:t>Letter to GP’s</a:t>
            </a:r>
          </a:p>
          <a:p>
            <a:pPr algn="l"/>
            <a:r>
              <a:rPr lang="en-GB" sz="2600" dirty="0">
                <a:solidFill>
                  <a:schemeClr val="tx1"/>
                </a:solidFill>
              </a:rPr>
              <a:t>DG56  NICE Guidance  </a:t>
            </a:r>
            <a:r>
              <a:rPr lang="en-GB" sz="2600" i="0" dirty="0">
                <a:solidFill>
                  <a:schemeClr val="tx1"/>
                </a:solidFill>
                <a:effectLst/>
              </a:rPr>
              <a:t>Quantitative FIT to guide colorectal cancer pathway referral in primary care</a:t>
            </a:r>
          </a:p>
          <a:p>
            <a:r>
              <a:rPr lang="en-GB" sz="2600" dirty="0">
                <a:solidFill>
                  <a:schemeClr val="tx1"/>
                </a:solidFill>
              </a:rPr>
              <a:t>Analogous to CXR for suspected lung </a:t>
            </a:r>
          </a:p>
          <a:p>
            <a:pPr marL="0" indent="0">
              <a:buNone/>
            </a:pPr>
            <a:endParaRPr lang="en-GB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NOTE</a:t>
            </a:r>
            <a:r>
              <a:rPr lang="en-GB" sz="2400" dirty="0"/>
              <a:t>: It is not a rule in/rule out test – safety netting of patients is key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B886ED-31EF-A046-82B9-6F5CE8E7E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39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1"/>
    </mc:Choice>
    <mc:Fallback xmlns="">
      <p:transition spd="slow" advTm="2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edical survey&#10;&#10;Description automatically generated">
            <a:extLst>
              <a:ext uri="{FF2B5EF4-FFF2-40B4-BE49-F238E27FC236}">
                <a16:creationId xmlns:a16="http://schemas.microsoft.com/office/drawing/2014/main" id="{AD714B32-70D6-482C-8EA7-686E6BF4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1479719"/>
            <a:ext cx="10905066" cy="38985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81E229-C8D3-4BFE-98B7-7C771BAD8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5"/>
    </mc:Choice>
    <mc:Fallback xmlns="">
      <p:transition spd="slow" advTm="1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35ED3-E368-4C2C-813A-CE8BA5F9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01" y="80787"/>
            <a:ext cx="7721997" cy="3429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1D039-847C-4722-881C-1441063EB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175" y="3509963"/>
            <a:ext cx="7715647" cy="28258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E32463-E3FA-4969-80E3-4D1B902A9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6"/>
    </mc:Choice>
    <mc:Fallback xmlns="">
      <p:transition spd="slow" advTm="42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762433-36DF-4B38-8E6B-9BF46951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Referral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1F8B3-ECD7-4329-8860-6643C4941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Key Points to remember </a:t>
            </a:r>
          </a:p>
          <a:p>
            <a:pPr lvl="1"/>
            <a:r>
              <a:rPr lang="en-GB" dirty="0"/>
              <a:t>FIT</a:t>
            </a:r>
          </a:p>
          <a:p>
            <a:pPr lvl="1"/>
            <a:r>
              <a:rPr lang="en-GB" dirty="0"/>
              <a:t>Bloods</a:t>
            </a:r>
          </a:p>
          <a:p>
            <a:pPr lvl="1"/>
            <a:r>
              <a:rPr lang="en-GB" dirty="0"/>
              <a:t>One referral – seen examples of multiple sites and multi provider referrals recently</a:t>
            </a:r>
          </a:p>
          <a:p>
            <a:pPr lvl="1"/>
            <a:r>
              <a:rPr lang="en-GB" dirty="0"/>
              <a:t>WHO performance status plus additional patient information</a:t>
            </a:r>
          </a:p>
          <a:p>
            <a:pPr lvl="1"/>
            <a:r>
              <a:rPr lang="en-GB" dirty="0"/>
              <a:t>Anything that may be relevant to your patient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E61709-A7C9-4838-A10E-64C622F35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9"/>
    </mc:Choice>
    <mc:Fallback xmlns="">
      <p:transition spd="slow" advTm="3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612B-4D0B-465B-8ABB-AFC8D81C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371F-CBD4-4632-93EF-0055F42EF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34564D-5A46-4D4D-AB22-C32268DA736F}"/>
              </a:ext>
            </a:extLst>
          </p:cNvPr>
          <p:cNvGrpSpPr/>
          <p:nvPr/>
        </p:nvGrpSpPr>
        <p:grpSpPr>
          <a:xfrm>
            <a:off x="59171" y="218761"/>
            <a:ext cx="12132829" cy="6259443"/>
            <a:chOff x="56465" y="384590"/>
            <a:chExt cx="12132829" cy="62594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1B8172-3B4A-432B-8349-43C219433FB7}"/>
                </a:ext>
              </a:extLst>
            </p:cNvPr>
            <p:cNvSpPr txBox="1"/>
            <p:nvPr/>
          </p:nvSpPr>
          <p:spPr>
            <a:xfrm>
              <a:off x="3398481" y="384590"/>
              <a:ext cx="4998412" cy="30777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sz="1400" b="1" dirty="0"/>
                <a:t>PATIENT ATTENDS GP, GP CONCERNED ABOUT LGI CANCER </a:t>
              </a:r>
              <a:endParaRPr lang="en-GB" b="1" baseline="30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BF0C54-C8BB-40DF-90A2-17F49EBAAEFD}"/>
                </a:ext>
              </a:extLst>
            </p:cNvPr>
            <p:cNvSpPr txBox="1"/>
            <p:nvPr/>
          </p:nvSpPr>
          <p:spPr>
            <a:xfrm>
              <a:off x="5089455" y="1641129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test requested</a:t>
              </a:r>
              <a:endParaRPr lang="en-GB" b="1" baseline="30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AA5F1A-97BC-499E-974F-5CAB5808FEA1}"/>
                </a:ext>
              </a:extLst>
            </p:cNvPr>
            <p:cNvSpPr txBox="1"/>
            <p:nvPr/>
          </p:nvSpPr>
          <p:spPr>
            <a:xfrm>
              <a:off x="6753131" y="815323"/>
              <a:ext cx="2067061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presents with: </a:t>
              </a:r>
              <a:endParaRPr lang="en-GB" baseline="30000" dirty="0"/>
            </a:p>
            <a:p>
              <a:r>
                <a:rPr lang="en-GB" dirty="0"/>
                <a:t>Unexplained Rectal Mass</a:t>
              </a:r>
            </a:p>
            <a:p>
              <a:r>
                <a:rPr lang="en-GB" dirty="0"/>
                <a:t>Anal Ulceration/Mass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FCA6EA-0BD4-4800-960F-5DA0A4C690EC}"/>
                </a:ext>
              </a:extLst>
            </p:cNvPr>
            <p:cNvSpPr txBox="1"/>
            <p:nvPr/>
          </p:nvSpPr>
          <p:spPr>
            <a:xfrm>
              <a:off x="6851885" y="1944058"/>
              <a:ext cx="2067061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</a:t>
              </a:r>
              <a:endParaRPr lang="en-GB" baseline="30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913918-5C94-4F61-AC5E-363C30A815C4}"/>
                </a:ext>
              </a:extLst>
            </p:cNvPr>
            <p:cNvSpPr txBox="1"/>
            <p:nvPr/>
          </p:nvSpPr>
          <p:spPr>
            <a:xfrm>
              <a:off x="3550774" y="3006799"/>
              <a:ext cx="2633800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NEGATIVE FIT result &lt;10 ugHb/g </a:t>
              </a:r>
              <a:endParaRPr lang="en-GB" b="1" baseline="30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5BFCD0-AC7C-457D-94A8-24B9240EDC48}"/>
                </a:ext>
              </a:extLst>
            </p:cNvPr>
            <p:cNvSpPr txBox="1"/>
            <p:nvPr/>
          </p:nvSpPr>
          <p:spPr>
            <a:xfrm>
              <a:off x="8025857" y="2764810"/>
              <a:ext cx="2350461" cy="1384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POSITIVE FIT RESULT </a:t>
              </a:r>
              <a:r>
                <a:rPr lang="en-GB" b="1" u="sng" dirty="0"/>
                <a:t>&gt;</a:t>
              </a:r>
              <a:r>
                <a:rPr lang="en-GB" b="1" dirty="0"/>
                <a:t>10 ugHb/g (inc. IDA) </a:t>
              </a:r>
              <a:endParaRPr lang="en-GB" b="1" baseline="30000" dirty="0"/>
            </a:p>
            <a:p>
              <a:r>
                <a:rPr lang="en-GB" i="1" dirty="0"/>
                <a:t>Please ensure the correct FIT code and the 2WW urgent LGI/Colorectal referral code has been added within the correct timelines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F0A9C1-DD6F-4FA3-8BEB-A0ECA3F1EA67}"/>
                </a:ext>
              </a:extLst>
            </p:cNvPr>
            <p:cNvSpPr txBox="1"/>
            <p:nvPr/>
          </p:nvSpPr>
          <p:spPr>
            <a:xfrm>
              <a:off x="8487025" y="4542428"/>
              <a:ext cx="1889290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 </a:t>
              </a:r>
              <a:endParaRPr lang="en-GB" baseline="30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688AB5-C366-4795-BB59-F7690BFA8A52}"/>
                </a:ext>
              </a:extLst>
            </p:cNvPr>
            <p:cNvSpPr txBox="1"/>
            <p:nvPr/>
          </p:nvSpPr>
          <p:spPr>
            <a:xfrm>
              <a:off x="2463134" y="4402462"/>
              <a:ext cx="11133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has IDA </a:t>
              </a:r>
              <a:endParaRPr lang="en-GB" baseline="30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DBCD6E-FA7A-46B4-8734-EE371D18CCAE}"/>
                </a:ext>
              </a:extLst>
            </p:cNvPr>
            <p:cNvSpPr txBox="1"/>
            <p:nvPr/>
          </p:nvSpPr>
          <p:spPr>
            <a:xfrm>
              <a:off x="3877831" y="4402462"/>
              <a:ext cx="1523871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Ongoing NG12 Symptoms</a:t>
              </a:r>
              <a:endParaRPr lang="en-GB" baseline="30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D37A07-17EA-4500-94C8-60A1A68591FA}"/>
                </a:ext>
              </a:extLst>
            </p:cNvPr>
            <p:cNvSpPr txBox="1"/>
            <p:nvPr/>
          </p:nvSpPr>
          <p:spPr>
            <a:xfrm>
              <a:off x="5527443" y="4402462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Unexplained PR bleeding</a:t>
              </a:r>
              <a:endParaRPr lang="en-GB" baseline="30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DF140C-0EAD-463A-935E-08BD51074F68}"/>
                </a:ext>
              </a:extLst>
            </p:cNvPr>
            <p:cNvSpPr txBox="1"/>
            <p:nvPr/>
          </p:nvSpPr>
          <p:spPr>
            <a:xfrm>
              <a:off x="7047020" y="4402461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doesn’t require a referral</a:t>
              </a:r>
              <a:endParaRPr lang="en-GB" baseline="30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3D85A1-D37B-4A55-8E37-F0D09AECA9DC}"/>
                </a:ext>
              </a:extLst>
            </p:cNvPr>
            <p:cNvSpPr txBox="1"/>
            <p:nvPr/>
          </p:nvSpPr>
          <p:spPr>
            <a:xfrm>
              <a:off x="2281412" y="5628372"/>
              <a:ext cx="1496699" cy="461665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LGI 2WW REFERRAL MADE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9B3084-9A15-486C-9965-6A05190C0B4A}"/>
                </a:ext>
              </a:extLst>
            </p:cNvPr>
            <p:cNvSpPr txBox="1"/>
            <p:nvPr/>
          </p:nvSpPr>
          <p:spPr>
            <a:xfrm>
              <a:off x="4067819" y="5628371"/>
              <a:ext cx="115564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</a:t>
              </a:r>
            </a:p>
            <a:p>
              <a:r>
                <a:rPr lang="en-GB" dirty="0"/>
                <a:t> Referral made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DA4005-8352-4D90-B4BB-8463F0461BB4}"/>
                </a:ext>
              </a:extLst>
            </p:cNvPr>
            <p:cNvSpPr txBox="1"/>
            <p:nvPr/>
          </p:nvSpPr>
          <p:spPr>
            <a:xfrm>
              <a:off x="5527442" y="5628371"/>
              <a:ext cx="1314264" cy="830997"/>
            </a:xfrm>
            <a:prstGeom prst="rect">
              <a:avLst/>
            </a:prstGeom>
            <a:solidFill>
              <a:srgbClr val="F7E1AB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Direct access Flexi Sig – Cancer Pathway Referral made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834C4E-E77C-4D5D-A69E-92B11CC5D034}"/>
                </a:ext>
              </a:extLst>
            </p:cNvPr>
            <p:cNvSpPr txBox="1"/>
            <p:nvPr/>
          </p:nvSpPr>
          <p:spPr>
            <a:xfrm>
              <a:off x="6925652" y="5628371"/>
              <a:ext cx="149669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safety netted in Primary Care</a:t>
              </a:r>
            </a:p>
          </p:txBody>
        </p: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2AC3EB56-17A0-4611-BA7C-146B878CE1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1015" y="2044925"/>
              <a:ext cx="941372" cy="1037399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1FD2C3-A533-4799-A169-7F7692743FB5}"/>
                </a:ext>
              </a:extLst>
            </p:cNvPr>
            <p:cNvCxnSpPr>
              <a:cxnSpLocks/>
            </p:cNvCxnSpPr>
            <p:nvPr/>
          </p:nvCxnSpPr>
          <p:spPr>
            <a:xfrm>
              <a:off x="9301970" y="4149805"/>
              <a:ext cx="0" cy="4318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22AE53D-B7AB-4E83-819F-19ADA8AA9A1E}"/>
                </a:ext>
              </a:extLst>
            </p:cNvPr>
            <p:cNvCxnSpPr>
              <a:cxnSpLocks/>
              <a:stCxn id="22" idx="2"/>
              <a:endCxn id="26" idx="0"/>
            </p:cNvCxnSpPr>
            <p:nvPr/>
          </p:nvCxnSpPr>
          <p:spPr>
            <a:xfrm>
              <a:off x="3019805" y="4864127"/>
              <a:ext cx="9957" cy="7642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3A79A8A-1E8D-4059-876B-5891E33D08AA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864127"/>
              <a:ext cx="5875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9B3A250-4A42-4D9A-83BE-8E8C38E6FD21}"/>
                </a:ext>
              </a:extLst>
            </p:cNvPr>
            <p:cNvCxnSpPr>
              <a:cxnSpLocks/>
              <a:stCxn id="24" idx="2"/>
              <a:endCxn id="28" idx="0"/>
            </p:cNvCxnSpPr>
            <p:nvPr/>
          </p:nvCxnSpPr>
          <p:spPr>
            <a:xfrm flipH="1">
              <a:off x="6184574" y="4864127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55BEDD-959F-49E3-BC8B-DD52A4E6FF63}"/>
                </a:ext>
              </a:extLst>
            </p:cNvPr>
            <p:cNvSpPr txBox="1"/>
            <p:nvPr/>
          </p:nvSpPr>
          <p:spPr>
            <a:xfrm>
              <a:off x="8749821" y="5443704"/>
              <a:ext cx="3439473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/>
                <a:t>This document requires:</a:t>
              </a:r>
              <a:br>
                <a:rPr lang="en-GB" dirty="0"/>
              </a:br>
              <a:r>
                <a:rPr lang="en-GB" dirty="0"/>
                <a:t>-timely turnaround of FIT results</a:t>
              </a:r>
            </a:p>
            <a:p>
              <a:r>
                <a:rPr lang="en-GB" dirty="0"/>
                <a:t>-an active NSS pathway</a:t>
              </a:r>
            </a:p>
            <a:p>
              <a:r>
                <a:rPr lang="en-GB" dirty="0">
                  <a:cs typeface="Calibri"/>
                </a:rPr>
                <a:t>-flexi sig pathway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051999-9842-4A9C-844D-69B9A564A121}"/>
                </a:ext>
              </a:extLst>
            </p:cNvPr>
            <p:cNvSpPr txBox="1"/>
            <p:nvPr/>
          </p:nvSpPr>
          <p:spPr>
            <a:xfrm>
              <a:off x="10565144" y="3429000"/>
              <a:ext cx="1491519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Remember, especially for </a:t>
              </a:r>
              <a:r>
                <a:rPr lang="en-GB" sz="1200" u="sng" dirty="0"/>
                <a:t>young patients </a:t>
              </a:r>
              <a:r>
                <a:rPr lang="en-GB" sz="1200" dirty="0"/>
                <a:t>with bowel symptoms they may have IBD, hence do a Faecal Calprotectin and if positive refer to the </a:t>
              </a:r>
              <a:r>
                <a:rPr lang="en-GB" sz="1200" u="sng" dirty="0">
                  <a:solidFill>
                    <a:schemeClr val="accent6"/>
                  </a:solidFill>
                </a:rPr>
                <a:t>urgent IBD pathway</a:t>
              </a:r>
              <a:endParaRPr lang="en-GB" sz="1200" u="sng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4F354B-3574-41FA-9C98-450B3A26F9ED}"/>
                </a:ext>
              </a:extLst>
            </p:cNvPr>
            <p:cNvSpPr txBox="1"/>
            <p:nvPr/>
          </p:nvSpPr>
          <p:spPr>
            <a:xfrm>
              <a:off x="3576475" y="3565784"/>
              <a:ext cx="2608095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reviewed by GP</a:t>
              </a:r>
              <a:endParaRPr lang="en-GB" b="1" baseline="300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A85B42-478E-4810-B9CF-834E3CB14EA3}"/>
                </a:ext>
              </a:extLst>
            </p:cNvPr>
            <p:cNvSpPr txBox="1"/>
            <p:nvPr/>
          </p:nvSpPr>
          <p:spPr>
            <a:xfrm>
              <a:off x="2475849" y="1528432"/>
              <a:ext cx="1809822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</a:t>
              </a:r>
              <a:endParaRPr lang="en-GB" baseline="30000" dirty="0"/>
            </a:p>
            <a:p>
              <a:r>
                <a:rPr lang="en-GB" dirty="0"/>
                <a:t> Patient reminded (Day 7)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253741-6E46-44CC-8450-F5A4949DBBDD}"/>
                </a:ext>
              </a:extLst>
            </p:cNvPr>
            <p:cNvSpPr txBox="1"/>
            <p:nvPr/>
          </p:nvSpPr>
          <p:spPr>
            <a:xfrm>
              <a:off x="505607" y="1537602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 </a:t>
              </a:r>
              <a:endParaRPr lang="en-GB" baseline="30000" dirty="0"/>
            </a:p>
            <a:p>
              <a:r>
                <a:rPr lang="en-GB" dirty="0"/>
                <a:t>Day 21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82F975-E68D-486A-8CC0-7DB485654CF7}"/>
                </a:ext>
              </a:extLst>
            </p:cNvPr>
            <p:cNvSpPr txBox="1"/>
            <p:nvPr/>
          </p:nvSpPr>
          <p:spPr>
            <a:xfrm>
              <a:off x="10091583" y="1118619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FIT test Spoilt or not completed </a:t>
              </a:r>
              <a:endParaRPr lang="en-GB" baseline="3000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C75428-0E92-4CDF-B601-0F7C1F3E8356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4264515" y="1776439"/>
              <a:ext cx="824940" cy="3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514CE90-3138-437E-B691-109B65D43F44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H="1" flipV="1">
              <a:off x="2263115" y="1768435"/>
              <a:ext cx="224024" cy="80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A1CD6EF-F10C-4742-AEA6-25FB00470645}"/>
                </a:ext>
              </a:extLst>
            </p:cNvPr>
            <p:cNvSpPr txBox="1"/>
            <p:nvPr/>
          </p:nvSpPr>
          <p:spPr>
            <a:xfrm>
              <a:off x="10124966" y="1884501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to make contact with patient for repeat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429E8E-36DF-4E94-A636-C20255A160F6}"/>
                </a:ext>
              </a:extLst>
            </p:cNvPr>
            <p:cNvSpPr txBox="1"/>
            <p:nvPr/>
          </p:nvSpPr>
          <p:spPr>
            <a:xfrm>
              <a:off x="4138727" y="799050"/>
              <a:ext cx="124549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declined/Unable to do FIT </a:t>
              </a:r>
              <a:endParaRPr lang="en-GB" baseline="30000" dirty="0"/>
            </a:p>
          </p:txBody>
        </p: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5D0B4E32-2975-4FD0-92E1-299C59F832AF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107752"/>
              <a:ext cx="2820222" cy="24596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D594B86-C8F7-43B2-B20C-297C05D575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8544" y="1120732"/>
              <a:ext cx="503639" cy="99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60101B-7F58-430A-8540-AFDF3FC8F2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93" y="1118619"/>
              <a:ext cx="37624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84C57-DD58-43D1-A052-9BE31D042EE7}"/>
                </a:ext>
              </a:extLst>
            </p:cNvPr>
            <p:cNvSpPr txBox="1"/>
            <p:nvPr/>
          </p:nvSpPr>
          <p:spPr>
            <a:xfrm>
              <a:off x="509844" y="2376808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GP contacts patient for repeat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B9B5CFE-057B-4BB7-A3C9-9F8DCE7F2B6C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3" y="1118619"/>
              <a:ext cx="0" cy="45148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6F7B14D-C700-4AD7-A207-6CF5805575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5969" y="1584318"/>
              <a:ext cx="1" cy="2977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F77AD2F-38F7-4A8C-9592-F544232F1E0A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>
              <a:off x="1355215" y="1988941"/>
              <a:ext cx="0" cy="387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62C031-758D-48A3-B85C-A34B5B97177E}"/>
                </a:ext>
              </a:extLst>
            </p:cNvPr>
            <p:cNvSpPr txBox="1"/>
            <p:nvPr/>
          </p:nvSpPr>
          <p:spPr>
            <a:xfrm>
              <a:off x="56465" y="5612362"/>
              <a:ext cx="890889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 </a:t>
              </a:r>
            </a:p>
            <a:p>
              <a:r>
                <a:rPr lang="en-GB" dirty="0"/>
                <a:t>Referral made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AB21ED-1FE9-4D44-897A-09A27C889D73}"/>
                </a:ext>
              </a:extLst>
            </p:cNvPr>
            <p:cNvSpPr txBox="1"/>
            <p:nvPr/>
          </p:nvSpPr>
          <p:spPr>
            <a:xfrm>
              <a:off x="5089455" y="2116852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results reviewed</a:t>
              </a:r>
              <a:endParaRPr lang="en-GB" b="1" baseline="30000" dirty="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9C6F445-A00A-45F2-88FE-2498E70990E6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5884970" y="692367"/>
              <a:ext cx="12717" cy="9539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CF6E10E-0F03-4CCD-A44B-2B76F0284201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7786661" y="1461654"/>
              <a:ext cx="1" cy="4977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A6DEC11-A1B2-499D-B034-05210D02F7CB}"/>
                </a:ext>
              </a:extLst>
            </p:cNvPr>
            <p:cNvCxnSpPr>
              <a:cxnSpLocks/>
            </p:cNvCxnSpPr>
            <p:nvPr/>
          </p:nvCxnSpPr>
          <p:spPr>
            <a:xfrm>
              <a:off x="5906244" y="1932000"/>
              <a:ext cx="9061" cy="2508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C50F4D8-3691-4E6A-B590-6595F959E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7687" y="1128105"/>
              <a:ext cx="855444" cy="26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25ABB78-E694-428B-B1DE-934AB4ABA748}"/>
                </a:ext>
              </a:extLst>
            </p:cNvPr>
            <p:cNvCxnSpPr>
              <a:cxnSpLocks/>
            </p:cNvCxnSpPr>
            <p:nvPr/>
          </p:nvCxnSpPr>
          <p:spPr>
            <a:xfrm>
              <a:off x="4874583" y="3274923"/>
              <a:ext cx="0" cy="308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37F23B-3221-4F76-84A4-6BB8D8102C8C}"/>
                </a:ext>
              </a:extLst>
            </p:cNvPr>
            <p:cNvSpPr txBox="1"/>
            <p:nvPr/>
          </p:nvSpPr>
          <p:spPr>
            <a:xfrm>
              <a:off x="1008762" y="4417118"/>
              <a:ext cx="1113342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not concerned about a cancer</a:t>
              </a:r>
              <a:endParaRPr lang="en-GB" baseline="30000" dirty="0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ED5C6BD-B81F-428E-A317-96955C97B560}"/>
                </a:ext>
              </a:extLst>
            </p:cNvPr>
            <p:cNvCxnSpPr>
              <a:cxnSpLocks/>
            </p:cNvCxnSpPr>
            <p:nvPr/>
          </p:nvCxnSpPr>
          <p:spPr>
            <a:xfrm>
              <a:off x="1574451" y="5063449"/>
              <a:ext cx="12656" cy="5243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49B64B6-9F7E-417B-97B1-90F4626CAC14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3009013" y="4138691"/>
              <a:ext cx="10792" cy="2637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1C65F96-52FD-47A2-9720-8A0C1A6744A5}"/>
                </a:ext>
              </a:extLst>
            </p:cNvPr>
            <p:cNvSpPr txBox="1"/>
            <p:nvPr/>
          </p:nvSpPr>
          <p:spPr>
            <a:xfrm>
              <a:off x="1086681" y="5594764"/>
              <a:ext cx="1000853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Advice &amp;</a:t>
              </a:r>
            </a:p>
            <a:p>
              <a:r>
                <a:rPr lang="en-GB" b="1" dirty="0"/>
                <a:t>Guidance/</a:t>
              </a:r>
            </a:p>
            <a:p>
              <a:r>
                <a:rPr lang="en-GB" b="1" dirty="0"/>
                <a:t>Routine referral</a:t>
              </a:r>
            </a:p>
          </p:txBody>
        </p: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69944560-A132-4870-AAAB-7F4C9710EB0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74452" y="4114112"/>
              <a:ext cx="3341979" cy="261025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8E8B154-00FA-41B4-97B2-9A6138466F26}"/>
                </a:ext>
              </a:extLst>
            </p:cNvPr>
            <p:cNvCxnSpPr/>
            <p:nvPr/>
          </p:nvCxnSpPr>
          <p:spPr>
            <a:xfrm flipH="1">
              <a:off x="7697816" y="4862759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or: Elbow 64">
              <a:extLst>
                <a:ext uri="{FF2B5EF4-FFF2-40B4-BE49-F238E27FC236}">
                  <a16:creationId xmlns:a16="http://schemas.microsoft.com/office/drawing/2014/main" id="{655A34E2-FDFD-4471-8AAD-08F7CF5DE8D6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5931324" y="2554293"/>
              <a:ext cx="3269764" cy="21051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F6825DB-AA7D-4658-B621-8930FD04521D}"/>
                </a:ext>
              </a:extLst>
            </p:cNvPr>
            <p:cNvCxnSpPr/>
            <p:nvPr/>
          </p:nvCxnSpPr>
          <p:spPr>
            <a:xfrm>
              <a:off x="4891315" y="4116044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5147C9C-047F-4785-BB78-2988EB398CF6}"/>
                </a:ext>
              </a:extLst>
            </p:cNvPr>
            <p:cNvCxnSpPr/>
            <p:nvPr/>
          </p:nvCxnSpPr>
          <p:spPr>
            <a:xfrm>
              <a:off x="6184570" y="4147900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A5F5080-9734-4ECB-BFA1-04E08779DEF8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4880523" y="3842783"/>
              <a:ext cx="10792" cy="243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8E8C1EF-156A-4013-AAB7-D83A2B0868C0}"/>
              </a:ext>
            </a:extLst>
          </p:cNvPr>
          <p:cNvSpPr/>
          <p:nvPr/>
        </p:nvSpPr>
        <p:spPr>
          <a:xfrm>
            <a:off x="450427" y="1295825"/>
            <a:ext cx="4978400" cy="186610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79D91-90A3-4CD5-A74C-E0F8C5680060}"/>
              </a:ext>
            </a:extLst>
          </p:cNvPr>
          <p:cNvSpPr/>
          <p:nvPr/>
        </p:nvSpPr>
        <p:spPr>
          <a:xfrm>
            <a:off x="974478" y="3164445"/>
            <a:ext cx="2182451" cy="6171446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C345F5-0443-4E85-A5D6-8FC525D4EB10}"/>
              </a:ext>
            </a:extLst>
          </p:cNvPr>
          <p:cNvSpPr/>
          <p:nvPr/>
        </p:nvSpPr>
        <p:spPr>
          <a:xfrm>
            <a:off x="3156930" y="3149471"/>
            <a:ext cx="2271897" cy="3780713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18F0BE-B00B-4372-B0A6-FCB28EA6EF60}"/>
              </a:ext>
            </a:extLst>
          </p:cNvPr>
          <p:cNvSpPr/>
          <p:nvPr/>
        </p:nvSpPr>
        <p:spPr>
          <a:xfrm>
            <a:off x="5428827" y="2267657"/>
            <a:ext cx="6763173" cy="4590343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808B22-F06F-43C9-AD7C-642D9193C6AB}"/>
              </a:ext>
            </a:extLst>
          </p:cNvPr>
          <p:cNvSpPr/>
          <p:nvPr/>
        </p:nvSpPr>
        <p:spPr>
          <a:xfrm>
            <a:off x="5428827" y="1438240"/>
            <a:ext cx="3946082" cy="829417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0859C-74F8-46AE-8301-A4DC7AB33213}"/>
              </a:ext>
            </a:extLst>
          </p:cNvPr>
          <p:cNvSpPr/>
          <p:nvPr/>
        </p:nvSpPr>
        <p:spPr>
          <a:xfrm>
            <a:off x="6054288" y="594826"/>
            <a:ext cx="3320621" cy="87594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042F0-AB01-4D0B-8BDC-36A0038BC8FD}"/>
              </a:ext>
            </a:extLst>
          </p:cNvPr>
          <p:cNvSpPr/>
          <p:nvPr/>
        </p:nvSpPr>
        <p:spPr>
          <a:xfrm>
            <a:off x="9374910" y="805543"/>
            <a:ext cx="2795948" cy="149464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5" name="Audio 74">
            <a:hlinkClick r:id="" action="ppaction://media"/>
            <a:extLst>
              <a:ext uri="{FF2B5EF4-FFF2-40B4-BE49-F238E27FC236}">
                <a16:creationId xmlns:a16="http://schemas.microsoft.com/office/drawing/2014/main" id="{0CA25068-E081-46CC-BE8E-EBC93C665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8"/>
    </mc:Choice>
    <mc:Fallback xmlns="">
      <p:transition spd="slow" advTm="4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6B3C7-DB34-4946-A8CF-D669C3DB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can you get support?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294FE-33FC-4A7C-B0E7-26833885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62A849-9E86-44DA-A884-155D3D97A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"/>
    </mc:Choice>
    <mc:Fallback xmlns="">
      <p:transition spd="slow"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FEDDA5-9494-4835-B8D4-CBF2EE12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59522E-10F9-4F7B-AAC2-5A719F93D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Advice and Guidance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Clinical leads identified on referral forms</a:t>
            </a:r>
          </a:p>
          <a:p>
            <a:endParaRPr lang="en-GB" dirty="0"/>
          </a:p>
          <a:p>
            <a:r>
              <a:rPr lang="en-GB" dirty="0"/>
              <a:t>ICB Cancer Transformation Team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782ACE-3654-44EB-8AA0-3DCB613ED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8"/>
    </mc:Choice>
    <mc:Fallback xmlns="">
      <p:transition spd="slow" advTm="3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6B3C7-DB34-4946-A8CF-D669C3DB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else are we looking at?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294FE-33FC-4A7C-B0E7-26833885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Future changes based on </a:t>
            </a:r>
            <a:r>
              <a:rPr lang="en-GB"/>
              <a:t>your feedback </a:t>
            </a: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9898A9-5D74-4157-8717-C586B4EF4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"/>
    </mc:Choice>
    <mc:Fallback xmlns="">
      <p:transition spd="slow" advTm="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FD075-B0F9-4431-A2C5-E34DE422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Developments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29245-26A0-4A16-AF7D-C28A10C7E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598488"/>
            <a:r>
              <a:rPr lang="en-GB" dirty="0"/>
              <a:t>Online requesting via TQUEST due to be rolled out from end of October 23</a:t>
            </a:r>
          </a:p>
          <a:p>
            <a:pPr lvl="1" indent="-598488"/>
            <a:endParaRPr lang="en-GB" dirty="0"/>
          </a:p>
          <a:p>
            <a:pPr lvl="1" indent="-598488"/>
            <a:r>
              <a:rPr lang="en-GB" dirty="0"/>
              <a:t>Measuring impact of FIT (national data submission)</a:t>
            </a:r>
          </a:p>
          <a:p>
            <a:pPr lvl="1" indent="-598488"/>
            <a:endParaRPr lang="en-GB" dirty="0"/>
          </a:p>
          <a:p>
            <a:pPr lvl="1" indent="-598488"/>
            <a:r>
              <a:rPr lang="en-GB" dirty="0"/>
              <a:t>Review of patient cases 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668726-B575-4224-8262-AA40ECB66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88"/>
    </mc:Choice>
    <mc:Fallback xmlns="">
      <p:transition spd="slow" advTm="6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6B3C7-DB34-4946-A8CF-D669C3DB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Changing?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294FE-33FC-4A7C-B0E7-26833885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does it impact GPs?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27091E-B469-4B70-9397-D761EDC7E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4"/>
    </mc:Choice>
    <mc:Fallback xmlns="">
      <p:transition spd="slow" advTm="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5EE19-4F9E-41B3-8841-8FD2826F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36709" cy="647246"/>
          </a:xfrm>
        </p:spPr>
        <p:txBody>
          <a:bodyPr/>
          <a:lstStyle/>
          <a:p>
            <a:r>
              <a:rPr lang="en-GB" dirty="0"/>
              <a:t>GP Contract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01700B-1B2E-47DC-B03B-FA49ACD53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IIF Requirements</a:t>
            </a:r>
          </a:p>
          <a:p>
            <a:endParaRPr lang="en-GB" dirty="0"/>
          </a:p>
          <a:p>
            <a:r>
              <a:rPr lang="en-GB" dirty="0"/>
              <a:t>Financial reimbursement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4F2AA0-B3CD-4A3C-BBDE-CA16BB9F4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39BD2-F734-4545-BCFF-C5A18E7C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Revised LGI Pathway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EA070A-DF49-4440-A12F-E7B5C8907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FIT test to be completed prior to referral (note clinical exceptions) </a:t>
            </a:r>
          </a:p>
          <a:p>
            <a:r>
              <a:rPr lang="en-GB" dirty="0"/>
              <a:t>Safety Netting </a:t>
            </a:r>
          </a:p>
          <a:p>
            <a:r>
              <a:rPr lang="en-GB" dirty="0"/>
              <a:t>Based on FIT result, GP will refer to:</a:t>
            </a:r>
          </a:p>
          <a:p>
            <a:pPr lvl="1"/>
            <a:r>
              <a:rPr lang="en-GB" dirty="0"/>
              <a:t>Lower GI</a:t>
            </a:r>
          </a:p>
          <a:p>
            <a:pPr lvl="1"/>
            <a:r>
              <a:rPr lang="en-GB" dirty="0"/>
              <a:t>NSS </a:t>
            </a:r>
          </a:p>
          <a:p>
            <a:pPr lvl="1"/>
            <a:r>
              <a:rPr lang="en-GB" dirty="0"/>
              <a:t>Alternative pathway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E4CFFA-1B7D-4968-9F19-D7E17D01D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5"/>
    </mc:Choice>
    <mc:Fallback xmlns="">
      <p:transition spd="slow" advTm="2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0ED2C8-B5C3-4DCD-852B-64A9AAAC92A2}"/>
              </a:ext>
            </a:extLst>
          </p:cNvPr>
          <p:cNvGrpSpPr/>
          <p:nvPr/>
        </p:nvGrpSpPr>
        <p:grpSpPr>
          <a:xfrm>
            <a:off x="59171" y="218761"/>
            <a:ext cx="12132829" cy="6259443"/>
            <a:chOff x="56465" y="384590"/>
            <a:chExt cx="12132829" cy="62594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943644-D4D2-4832-A0BF-6099354FD087}"/>
                </a:ext>
              </a:extLst>
            </p:cNvPr>
            <p:cNvSpPr txBox="1"/>
            <p:nvPr/>
          </p:nvSpPr>
          <p:spPr>
            <a:xfrm>
              <a:off x="3398481" y="384590"/>
              <a:ext cx="4998412" cy="30777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sz="1400" b="1" dirty="0"/>
                <a:t>PATIENT ATTENDS GP, GP CONCERNED ABOUT LGI CANCER </a:t>
              </a:r>
              <a:endParaRPr lang="en-GB" b="1" baseline="300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D3B7B3-876D-41A9-A315-7778D2004D63}"/>
                </a:ext>
              </a:extLst>
            </p:cNvPr>
            <p:cNvSpPr txBox="1"/>
            <p:nvPr/>
          </p:nvSpPr>
          <p:spPr>
            <a:xfrm>
              <a:off x="5089455" y="1641129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test requested</a:t>
              </a:r>
              <a:endParaRPr lang="en-GB" b="1" baseline="300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C1A3BE-85AE-4210-8163-6BBB2D5994AA}"/>
                </a:ext>
              </a:extLst>
            </p:cNvPr>
            <p:cNvSpPr txBox="1"/>
            <p:nvPr/>
          </p:nvSpPr>
          <p:spPr>
            <a:xfrm>
              <a:off x="6753131" y="815323"/>
              <a:ext cx="2067061" cy="6463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presents with: </a:t>
              </a:r>
              <a:endParaRPr lang="en-GB" baseline="30000" dirty="0"/>
            </a:p>
            <a:p>
              <a:r>
                <a:rPr lang="en-GB" dirty="0"/>
                <a:t>Unexplained Rectal Mass</a:t>
              </a:r>
            </a:p>
            <a:p>
              <a:r>
                <a:rPr lang="en-GB" dirty="0"/>
                <a:t>Anal Ulceration/Mass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37FE3-E2FD-4D90-A124-DDE376AB0AF7}"/>
                </a:ext>
              </a:extLst>
            </p:cNvPr>
            <p:cNvSpPr txBox="1"/>
            <p:nvPr/>
          </p:nvSpPr>
          <p:spPr>
            <a:xfrm>
              <a:off x="6851885" y="1944058"/>
              <a:ext cx="2067061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</a:t>
              </a:r>
              <a:endParaRPr lang="en-GB" baseline="30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E54BDE-ACEE-41D1-8462-D975A8866A7E}"/>
                </a:ext>
              </a:extLst>
            </p:cNvPr>
            <p:cNvSpPr txBox="1"/>
            <p:nvPr/>
          </p:nvSpPr>
          <p:spPr>
            <a:xfrm>
              <a:off x="3550774" y="3006799"/>
              <a:ext cx="2633800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NEGATIVE FIT result &lt;10 ugHb/g </a:t>
              </a:r>
              <a:endParaRPr lang="en-GB" b="1" baseline="30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DAC492-3189-4536-A305-32E36977DE1F}"/>
                </a:ext>
              </a:extLst>
            </p:cNvPr>
            <p:cNvSpPr txBox="1"/>
            <p:nvPr/>
          </p:nvSpPr>
          <p:spPr>
            <a:xfrm>
              <a:off x="8025857" y="2764810"/>
              <a:ext cx="2350461" cy="13849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POSITIVE FIT RESULT </a:t>
              </a:r>
              <a:r>
                <a:rPr lang="en-GB" b="1" u="sng" dirty="0"/>
                <a:t>&gt;</a:t>
              </a:r>
              <a:r>
                <a:rPr lang="en-GB" b="1" dirty="0"/>
                <a:t>10 ugHb/g (inc. IDA) </a:t>
              </a:r>
              <a:endParaRPr lang="en-GB" b="1" baseline="30000" dirty="0"/>
            </a:p>
            <a:p>
              <a:r>
                <a:rPr lang="en-GB" i="1" dirty="0"/>
                <a:t>Please ensure the correct FIT code and the 2WW urgent LGI/Colorectal referral code has been added within the correct timelines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CE20F4-52A7-4010-8888-BBF362E26DB9}"/>
                </a:ext>
              </a:extLst>
            </p:cNvPr>
            <p:cNvSpPr txBox="1"/>
            <p:nvPr/>
          </p:nvSpPr>
          <p:spPr>
            <a:xfrm>
              <a:off x="8487025" y="4542428"/>
              <a:ext cx="1889290" cy="276999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LGI 2WW REFERRAL MADE </a:t>
              </a:r>
              <a:endParaRPr lang="en-GB" baseline="30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27BBBB-E652-4243-B33C-A6F599F407DB}"/>
                </a:ext>
              </a:extLst>
            </p:cNvPr>
            <p:cNvSpPr txBox="1"/>
            <p:nvPr/>
          </p:nvSpPr>
          <p:spPr>
            <a:xfrm>
              <a:off x="2463134" y="4402462"/>
              <a:ext cx="11133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has IDA </a:t>
              </a:r>
              <a:endParaRPr lang="en-GB" baseline="30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0E7637-BF12-46EB-A2A0-B6F8C635EEFE}"/>
                </a:ext>
              </a:extLst>
            </p:cNvPr>
            <p:cNvSpPr txBox="1"/>
            <p:nvPr/>
          </p:nvSpPr>
          <p:spPr>
            <a:xfrm>
              <a:off x="3877831" y="4402462"/>
              <a:ext cx="1523871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Ongoing NG12 Symptoms</a:t>
              </a:r>
              <a:endParaRPr lang="en-GB" baseline="30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D0F9D1-1E32-4865-9361-F350ACDB1286}"/>
                </a:ext>
              </a:extLst>
            </p:cNvPr>
            <p:cNvSpPr txBox="1"/>
            <p:nvPr/>
          </p:nvSpPr>
          <p:spPr>
            <a:xfrm>
              <a:off x="5527443" y="4402462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Unexplained PR bleeding</a:t>
              </a:r>
              <a:endParaRPr lang="en-GB" baseline="30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75112E-78FA-4017-BB02-CF3BACB79A80}"/>
                </a:ext>
              </a:extLst>
            </p:cNvPr>
            <p:cNvSpPr txBox="1"/>
            <p:nvPr/>
          </p:nvSpPr>
          <p:spPr>
            <a:xfrm>
              <a:off x="7047020" y="4402461"/>
              <a:ext cx="131426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doesn’t require a referral</a:t>
              </a:r>
              <a:endParaRPr lang="en-GB" baseline="30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421FF3-93AB-47FA-9528-DD1C66ED57F1}"/>
                </a:ext>
              </a:extLst>
            </p:cNvPr>
            <p:cNvSpPr txBox="1"/>
            <p:nvPr/>
          </p:nvSpPr>
          <p:spPr>
            <a:xfrm>
              <a:off x="2281412" y="5628372"/>
              <a:ext cx="1496699" cy="461665"/>
            </a:xfrm>
            <a:prstGeom prst="rect">
              <a:avLst/>
            </a:prstGeom>
            <a:solidFill>
              <a:srgbClr val="FF9393"/>
            </a:solidFill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LGI 2WW REFERRAL MADE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D64C13-9243-43C3-AC98-FBBEC653FE59}"/>
                </a:ext>
              </a:extLst>
            </p:cNvPr>
            <p:cNvSpPr txBox="1"/>
            <p:nvPr/>
          </p:nvSpPr>
          <p:spPr>
            <a:xfrm>
              <a:off x="4067819" y="5628371"/>
              <a:ext cx="115564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</a:t>
              </a:r>
            </a:p>
            <a:p>
              <a:r>
                <a:rPr lang="en-GB" dirty="0"/>
                <a:t> Referral made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8DB361-EF43-4551-B56C-7114D8E345D3}"/>
                </a:ext>
              </a:extLst>
            </p:cNvPr>
            <p:cNvSpPr txBox="1"/>
            <p:nvPr/>
          </p:nvSpPr>
          <p:spPr>
            <a:xfrm>
              <a:off x="5527442" y="5628371"/>
              <a:ext cx="1314264" cy="830997"/>
            </a:xfrm>
            <a:prstGeom prst="rect">
              <a:avLst/>
            </a:prstGeom>
            <a:solidFill>
              <a:srgbClr val="F7E1AB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Direct access Flexi Sig – Cancer Pathway Referral made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0D79A1-F566-4A6A-A7B4-03FB1A97DC6B}"/>
                </a:ext>
              </a:extLst>
            </p:cNvPr>
            <p:cNvSpPr txBox="1"/>
            <p:nvPr/>
          </p:nvSpPr>
          <p:spPr>
            <a:xfrm>
              <a:off x="6925652" y="5628371"/>
              <a:ext cx="1496699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safety netted in Primary Care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0F3D4078-DC25-42CF-A456-30A95C9120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1015" y="2044925"/>
              <a:ext cx="941372" cy="1037399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2950663-D649-40C5-91D6-60AC68259C90}"/>
                </a:ext>
              </a:extLst>
            </p:cNvPr>
            <p:cNvCxnSpPr>
              <a:cxnSpLocks/>
            </p:cNvCxnSpPr>
            <p:nvPr/>
          </p:nvCxnSpPr>
          <p:spPr>
            <a:xfrm>
              <a:off x="9301970" y="4149805"/>
              <a:ext cx="0" cy="4318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9D20904-38AB-4D21-B2A6-19250DEA2F71}"/>
                </a:ext>
              </a:extLst>
            </p:cNvPr>
            <p:cNvCxnSpPr>
              <a:cxnSpLocks/>
              <a:stCxn id="10" idx="2"/>
              <a:endCxn id="14" idx="0"/>
            </p:cNvCxnSpPr>
            <p:nvPr/>
          </p:nvCxnSpPr>
          <p:spPr>
            <a:xfrm>
              <a:off x="3019805" y="4864127"/>
              <a:ext cx="9957" cy="7642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DDEAE3-457F-4060-B48B-AA0A084E44EE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864127"/>
              <a:ext cx="5875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A2DC91A-4E63-4450-ADD0-22DEC382EE45}"/>
                </a:ext>
              </a:extLst>
            </p:cNvPr>
            <p:cNvCxnSpPr>
              <a:cxnSpLocks/>
              <a:stCxn id="12" idx="2"/>
              <a:endCxn id="16" idx="0"/>
            </p:cNvCxnSpPr>
            <p:nvPr/>
          </p:nvCxnSpPr>
          <p:spPr>
            <a:xfrm flipH="1">
              <a:off x="6184574" y="4864127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32D95B-2A01-4101-9FFD-A247CFCF45EE}"/>
                </a:ext>
              </a:extLst>
            </p:cNvPr>
            <p:cNvSpPr txBox="1"/>
            <p:nvPr/>
          </p:nvSpPr>
          <p:spPr>
            <a:xfrm>
              <a:off x="8749821" y="5443704"/>
              <a:ext cx="3439473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/>
                <a:t>This document requires:</a:t>
              </a:r>
              <a:br>
                <a:rPr lang="en-GB" dirty="0"/>
              </a:br>
              <a:r>
                <a:rPr lang="en-GB" dirty="0"/>
                <a:t>-timely turnaround of FIT results</a:t>
              </a:r>
            </a:p>
            <a:p>
              <a:r>
                <a:rPr lang="en-GB" dirty="0"/>
                <a:t>-an active NSS pathway</a:t>
              </a:r>
            </a:p>
            <a:p>
              <a:r>
                <a:rPr lang="en-GB" dirty="0">
                  <a:cs typeface="Calibri"/>
                </a:rPr>
                <a:t>-flexi sig pathway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9F45CF-DBC7-477B-B7B6-C2AA264F3675}"/>
                </a:ext>
              </a:extLst>
            </p:cNvPr>
            <p:cNvSpPr txBox="1"/>
            <p:nvPr/>
          </p:nvSpPr>
          <p:spPr>
            <a:xfrm>
              <a:off x="10565144" y="3429000"/>
              <a:ext cx="1491519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Remember, especially for </a:t>
              </a:r>
              <a:r>
                <a:rPr lang="en-GB" sz="1200" u="sng" dirty="0"/>
                <a:t>young patients </a:t>
              </a:r>
              <a:r>
                <a:rPr lang="en-GB" sz="1200" dirty="0"/>
                <a:t>with bowel symptoms they may have IBD, hence do a Faecal Calprotectin and if positive refer to the </a:t>
              </a:r>
              <a:r>
                <a:rPr lang="en-GB" sz="1200" u="sng" dirty="0">
                  <a:solidFill>
                    <a:schemeClr val="accent6"/>
                  </a:solidFill>
                </a:rPr>
                <a:t>urgent IBD pathway</a:t>
              </a:r>
              <a:endParaRPr lang="en-GB" sz="1200" u="sng" baseline="30000" dirty="0">
                <a:solidFill>
                  <a:schemeClr val="accent6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A6EFA0-AFEF-4B3A-BC93-369C3D6A20E7}"/>
                </a:ext>
              </a:extLst>
            </p:cNvPr>
            <p:cNvSpPr txBox="1"/>
            <p:nvPr/>
          </p:nvSpPr>
          <p:spPr>
            <a:xfrm>
              <a:off x="3576475" y="3565784"/>
              <a:ext cx="2608095" cy="27699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Patient reviewed by GP</a:t>
              </a:r>
              <a:endParaRPr lang="en-GB" b="1" baseline="30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3DB030-6C24-4DB2-BCF4-5BD89B142752}"/>
                </a:ext>
              </a:extLst>
            </p:cNvPr>
            <p:cNvSpPr txBox="1"/>
            <p:nvPr/>
          </p:nvSpPr>
          <p:spPr>
            <a:xfrm>
              <a:off x="2475849" y="1528432"/>
              <a:ext cx="1809822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</a:t>
              </a:r>
              <a:endParaRPr lang="en-GB" baseline="30000" dirty="0"/>
            </a:p>
            <a:p>
              <a:r>
                <a:rPr lang="en-GB" dirty="0"/>
                <a:t> Patient reminded (Day 7)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7A4918-4333-449B-89B6-168CA4669C07}"/>
                </a:ext>
              </a:extLst>
            </p:cNvPr>
            <p:cNvSpPr txBox="1"/>
            <p:nvPr/>
          </p:nvSpPr>
          <p:spPr>
            <a:xfrm>
              <a:off x="505607" y="1537602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Test not returned </a:t>
              </a:r>
              <a:endParaRPr lang="en-GB" baseline="30000" dirty="0"/>
            </a:p>
            <a:p>
              <a:r>
                <a:rPr lang="en-GB" dirty="0"/>
                <a:t>Day 21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D64E6F-5093-4C72-B2C0-D74D036A46F7}"/>
                </a:ext>
              </a:extLst>
            </p:cNvPr>
            <p:cNvSpPr txBox="1"/>
            <p:nvPr/>
          </p:nvSpPr>
          <p:spPr>
            <a:xfrm>
              <a:off x="10091583" y="1118619"/>
              <a:ext cx="1757508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FIT test Spoilt or not completed </a:t>
              </a:r>
              <a:endParaRPr lang="en-GB" baseline="300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D79A73D-56B0-444D-83E5-37B3BCC6CC8F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 flipV="1">
              <a:off x="4264515" y="1776439"/>
              <a:ext cx="824940" cy="3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B056E8F-A0A8-4AAF-B5BA-0F38AEFC7DBE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 flipH="1" flipV="1">
              <a:off x="2263115" y="1768435"/>
              <a:ext cx="224024" cy="80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01AFD1-28AE-427F-9C71-54E56520BE9F}"/>
                </a:ext>
              </a:extLst>
            </p:cNvPr>
            <p:cNvSpPr txBox="1"/>
            <p:nvPr/>
          </p:nvSpPr>
          <p:spPr>
            <a:xfrm>
              <a:off x="10124966" y="1884501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to make contact with patient for repeat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253BA3-DC2F-468D-B817-CADC39F2F5D7}"/>
                </a:ext>
              </a:extLst>
            </p:cNvPr>
            <p:cNvSpPr txBox="1"/>
            <p:nvPr/>
          </p:nvSpPr>
          <p:spPr>
            <a:xfrm>
              <a:off x="4138727" y="799050"/>
              <a:ext cx="1245494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Patient declined/Unable to do FIT </a:t>
              </a:r>
              <a:endParaRPr lang="en-GB" baseline="30000" dirty="0"/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A95A6DF0-C95D-471C-86D5-71797B1567C3}"/>
                </a:ext>
              </a:extLst>
            </p:cNvPr>
            <p:cNvCxnSpPr>
              <a:cxnSpLocks/>
            </p:cNvCxnSpPr>
            <p:nvPr/>
          </p:nvCxnSpPr>
          <p:spPr>
            <a:xfrm>
              <a:off x="4891315" y="4107752"/>
              <a:ext cx="2820222" cy="24596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167AB3C-4B1A-417F-A9D9-64692939B7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8544" y="1120732"/>
              <a:ext cx="503639" cy="99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25257DF-EC0F-43A8-B1D9-1D5EE4DF10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93" y="1118619"/>
              <a:ext cx="376243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C93801-E6DC-4A40-AD5E-48CA3ACDC4C4}"/>
                </a:ext>
              </a:extLst>
            </p:cNvPr>
            <p:cNvSpPr txBox="1"/>
            <p:nvPr/>
          </p:nvSpPr>
          <p:spPr>
            <a:xfrm>
              <a:off x="509844" y="2376808"/>
              <a:ext cx="1690741" cy="46166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GP contacts patient for repeat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D716125-A473-4E3D-9277-B36E263FDA01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3" y="1118619"/>
              <a:ext cx="0" cy="45148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A98770A-6984-4D2A-A895-D8F7AAF849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5969" y="1584318"/>
              <a:ext cx="1" cy="2977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22A9C8-543A-403C-82B6-AF709D95967B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1355215" y="1988941"/>
              <a:ext cx="0" cy="387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61D5A4-E279-48E3-BF08-D19D2265A3B9}"/>
                </a:ext>
              </a:extLst>
            </p:cNvPr>
            <p:cNvSpPr txBox="1"/>
            <p:nvPr/>
          </p:nvSpPr>
          <p:spPr>
            <a:xfrm>
              <a:off x="56465" y="5612362"/>
              <a:ext cx="890889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r>
                <a:rPr lang="en-GB" dirty="0"/>
                <a:t>NSS </a:t>
              </a:r>
            </a:p>
            <a:p>
              <a:r>
                <a:rPr lang="en-GB" dirty="0"/>
                <a:t>Referral made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76C0D9-C690-4DF6-8D6E-599E4913C924}"/>
                </a:ext>
              </a:extLst>
            </p:cNvPr>
            <p:cNvSpPr txBox="1"/>
            <p:nvPr/>
          </p:nvSpPr>
          <p:spPr>
            <a:xfrm>
              <a:off x="5089455" y="2116852"/>
              <a:ext cx="1577131" cy="27699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FIT results reviewed</a:t>
              </a:r>
              <a:endParaRPr lang="en-GB" b="1" baseline="30000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382C76D-FC81-4C6F-90EB-85A7A77C8B17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flipH="1">
              <a:off x="5884970" y="692367"/>
              <a:ext cx="12717" cy="9539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122272F-498D-4CD6-B9BD-CBA124A52ECF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7786661" y="1461654"/>
              <a:ext cx="1" cy="4977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507D838-6163-4FC9-A9D0-508B17E8847F}"/>
                </a:ext>
              </a:extLst>
            </p:cNvPr>
            <p:cNvCxnSpPr>
              <a:cxnSpLocks/>
            </p:cNvCxnSpPr>
            <p:nvPr/>
          </p:nvCxnSpPr>
          <p:spPr>
            <a:xfrm>
              <a:off x="5906244" y="1932000"/>
              <a:ext cx="9061" cy="25087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B54374A-3D36-4301-AA51-1357DAC788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7687" y="1128105"/>
              <a:ext cx="855444" cy="26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47D515D-3B5D-4D95-ADCD-FE40CFD1A3EA}"/>
                </a:ext>
              </a:extLst>
            </p:cNvPr>
            <p:cNvCxnSpPr>
              <a:cxnSpLocks/>
            </p:cNvCxnSpPr>
            <p:nvPr/>
          </p:nvCxnSpPr>
          <p:spPr>
            <a:xfrm>
              <a:off x="4874583" y="3274923"/>
              <a:ext cx="0" cy="308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AA5379-D468-4596-AC15-A262B8A6A575}"/>
                </a:ext>
              </a:extLst>
            </p:cNvPr>
            <p:cNvSpPr txBox="1"/>
            <p:nvPr/>
          </p:nvSpPr>
          <p:spPr>
            <a:xfrm>
              <a:off x="1008762" y="4417118"/>
              <a:ext cx="1113342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dirty="0"/>
                <a:t>GP not concerned about a cancer</a:t>
              </a:r>
              <a:endParaRPr lang="en-GB" baseline="30000" dirty="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BDEC982-C23B-4272-997C-C3F2F4A5547A}"/>
                </a:ext>
              </a:extLst>
            </p:cNvPr>
            <p:cNvCxnSpPr>
              <a:cxnSpLocks/>
            </p:cNvCxnSpPr>
            <p:nvPr/>
          </p:nvCxnSpPr>
          <p:spPr>
            <a:xfrm>
              <a:off x="1574451" y="5063449"/>
              <a:ext cx="12656" cy="5243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83E5820-9CAE-4A9C-B90B-8F9FB6B592D1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009013" y="4138691"/>
              <a:ext cx="10792" cy="2637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64BBBA-5207-433E-A179-69E63DD2B64C}"/>
                </a:ext>
              </a:extLst>
            </p:cNvPr>
            <p:cNvSpPr txBox="1"/>
            <p:nvPr/>
          </p:nvSpPr>
          <p:spPr>
            <a:xfrm>
              <a:off x="1086681" y="5594764"/>
              <a:ext cx="1000853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GB" b="1" dirty="0"/>
                <a:t>Advice &amp;</a:t>
              </a:r>
            </a:p>
            <a:p>
              <a:r>
                <a:rPr lang="en-GB" b="1" dirty="0"/>
                <a:t>Guidance/</a:t>
              </a:r>
            </a:p>
            <a:p>
              <a:r>
                <a:rPr lang="en-GB" b="1" dirty="0"/>
                <a:t>Routine referral</a:t>
              </a:r>
            </a:p>
          </p:txBody>
        </p: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277326E9-286C-44E8-9F1A-16C0E12D43F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74452" y="4114112"/>
              <a:ext cx="3341979" cy="261025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178E96-71D0-45D2-ABEE-BA790F4FF990}"/>
                </a:ext>
              </a:extLst>
            </p:cNvPr>
            <p:cNvCxnSpPr/>
            <p:nvPr/>
          </p:nvCxnSpPr>
          <p:spPr>
            <a:xfrm flipH="1">
              <a:off x="7697816" y="4862759"/>
              <a:ext cx="1" cy="764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9802E353-45E5-47EF-BFCF-3AFB885C265C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5931324" y="2554293"/>
              <a:ext cx="3269764" cy="21051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F4658A-D55C-4312-8A6B-3C19FDD241C6}"/>
                </a:ext>
              </a:extLst>
            </p:cNvPr>
            <p:cNvCxnSpPr/>
            <p:nvPr/>
          </p:nvCxnSpPr>
          <p:spPr>
            <a:xfrm>
              <a:off x="4891315" y="4116044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D0BF09C-E524-49FE-AB98-3E5647D8CE61}"/>
                </a:ext>
              </a:extLst>
            </p:cNvPr>
            <p:cNvCxnSpPr/>
            <p:nvPr/>
          </p:nvCxnSpPr>
          <p:spPr>
            <a:xfrm>
              <a:off x="6184570" y="4147900"/>
              <a:ext cx="0" cy="2606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1D8A34F-A191-4988-B518-B1FDD3BB71A2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4880523" y="3842783"/>
              <a:ext cx="10792" cy="243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440F5B89-37B6-4A6A-B8A0-B04EE6A81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3"/>
    </mc:Choice>
    <mc:Fallback xmlns="">
      <p:transition spd="slow" advTm="1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16B3C7-DB34-4946-A8CF-D669C3DB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91281"/>
            <a:ext cx="10515600" cy="2852737"/>
          </a:xfrm>
        </p:spPr>
        <p:txBody>
          <a:bodyPr/>
          <a:lstStyle/>
          <a:p>
            <a:r>
              <a:rPr lang="en-GB" dirty="0"/>
              <a:t>Supporting Primary 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294FE-33FC-4A7C-B0E7-26833885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does it impact GPs?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7DF820-EDC8-4136-9B1B-CCD75A5C5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"/>
    </mc:Choice>
    <mc:Fallback xmlns="">
      <p:transition spd="slow" advTm="14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D972-A8F4-4FF3-9D5F-6DA6EB5E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6" y="237779"/>
            <a:ext cx="8536709" cy="443258"/>
          </a:xfrm>
        </p:spPr>
        <p:txBody>
          <a:bodyPr>
            <a:noAutofit/>
          </a:bodyPr>
          <a:lstStyle/>
          <a:p>
            <a:r>
              <a:rPr lang="en-GB" sz="2800" b="1" dirty="0"/>
              <a:t>Tips for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C3D35-7E1E-40F3-9630-98CD6115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6" y="783771"/>
            <a:ext cx="11536018" cy="5656571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ea typeface="Calibri" panose="020F0502020204030204" pitchFamily="34" charset="0"/>
              </a:rPr>
              <a:t>Discuss and inform patients importance of completing FIT test before onward referral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GB" sz="2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FIT Patient Information Leaflet Updated 2023 – GP Gateway (coventryrugbygpgateway.nhs.uk)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chemeClr val="tx1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Inform the patient the FIT testing kit will arrive through the post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As soon as they receive the kit, they should do the sample and return the kit as soon as possible, </a:t>
            </a:r>
            <a:r>
              <a:rPr lang="en-GB" altLang="en-US" sz="2000" b="1" dirty="0">
                <a:solidFill>
                  <a:schemeClr val="tx1"/>
                </a:solidFill>
                <a:ea typeface="Calibri" panose="020F0502020204030204" pitchFamily="34" charset="0"/>
              </a:rPr>
              <a:t>ideally within 1-2 days</a:t>
            </a:r>
            <a:r>
              <a:rPr lang="en-GB" alt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It important to note the urgency in order that you receive the result as soon as possible allowing the onward referral to be made (if appropriate)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chemeClr val="tx1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Highlight the patient information leaflet which explains how to take the sample </a:t>
            </a:r>
            <a:r>
              <a:rPr lang="en-GB" sz="2000" dirty="0">
                <a:hlinkClick r:id="rId6"/>
              </a:rPr>
              <a:t>Faecal Immunochemical Testing (FIT) for Occult Blood – GP Gateway (coventryrugbygpgateway.nhs.uk)</a:t>
            </a:r>
            <a:endParaRPr lang="en-GB" altLang="en-US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If you would like to request FIT kits for demonstration purposes only and to retain within the practice please complete the attached request form found here </a:t>
            </a:r>
            <a:r>
              <a:rPr lang="en-GB" altLang="en-US" sz="2000" dirty="0">
                <a:solidFill>
                  <a:srgbClr val="0070C0"/>
                </a:solidFill>
                <a:ea typeface="Calibri" panose="020F0502020204030204" pitchFamily="34" charset="0"/>
                <a:hlinkClick r:id="rId7"/>
              </a:rPr>
              <a:t>FIT Demonstration Kit Request for Primary Care 2023 </a:t>
            </a:r>
            <a:r>
              <a:rPr lang="en-GB" alt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–</a:t>
            </a:r>
            <a:r>
              <a:rPr lang="en-GB" altLang="en-US" sz="2000" dirty="0">
                <a:solidFill>
                  <a:srgbClr val="0070C0"/>
                </a:solidFill>
                <a:ea typeface="Calibri" panose="020F0502020204030204" pitchFamily="34" charset="0"/>
                <a:hlinkClick r:id="rId7"/>
              </a:rPr>
              <a:t> GP Gateway (coventryrugbygpgateway.nhs.uk)</a:t>
            </a:r>
            <a:r>
              <a:rPr lang="en-GB" altLang="en-US" sz="2000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endParaRPr lang="en-GB" altLang="en-US" sz="2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6CDBEB-54BA-4561-A096-EA56C382A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7"/>
    </mc:Choice>
    <mc:Fallback xmlns="">
      <p:transition spd="slow" advTm="4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D47F345B3994F89904246851F5FCF" ma:contentTypeVersion="12" ma:contentTypeDescription="Create a new document." ma:contentTypeScope="" ma:versionID="c4b511f6fd0ca08e2ec8d5de23b49065">
  <xsd:schema xmlns:xsd="http://www.w3.org/2001/XMLSchema" xmlns:xs="http://www.w3.org/2001/XMLSchema" xmlns:p="http://schemas.microsoft.com/office/2006/metadata/properties" xmlns:ns2="34aa3f59-2c88-4547-ac95-8c1d577e2ad0" targetNamespace="http://schemas.microsoft.com/office/2006/metadata/properties" ma:root="true" ma:fieldsID="c0e9b4d54af2be14bc88004031afb59f" ns2:_="">
    <xsd:import namespace="34aa3f59-2c88-4547-ac95-8c1d577e2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aa3f59-2c88-4547-ac95-8c1d577e2a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aa3f59-2c88-4547-ac95-8c1d577e2a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B9A89E-8221-493E-8A1E-F27D5384B2E8}"/>
</file>

<file path=customXml/itemProps2.xml><?xml version="1.0" encoding="utf-8"?>
<ds:datastoreItem xmlns:ds="http://schemas.openxmlformats.org/officeDocument/2006/customXml" ds:itemID="{7DDD1511-D397-4A56-A9D1-3003D5979EBD}"/>
</file>

<file path=customXml/itemProps3.xml><?xml version="1.0" encoding="utf-8"?>
<ds:datastoreItem xmlns:ds="http://schemas.openxmlformats.org/officeDocument/2006/customXml" ds:itemID="{78CDC3A9-51F4-490D-8639-A1DEA56C9C3F}"/>
</file>

<file path=docProps/app.xml><?xml version="1.0" encoding="utf-8"?>
<Properties xmlns="http://schemas.openxmlformats.org/officeDocument/2006/extended-properties" xmlns:vt="http://schemas.openxmlformats.org/officeDocument/2006/docPropsVTypes">
  <TotalTime>29055</TotalTime>
  <Words>1996</Words>
  <Application>Microsoft Office PowerPoint</Application>
  <PresentationFormat>Widescreen</PresentationFormat>
  <Paragraphs>352</Paragraphs>
  <Slides>37</Slides>
  <Notes>31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MT Medium</vt:lpstr>
      <vt:lpstr>Calibri</vt:lpstr>
      <vt:lpstr>Wingdings</vt:lpstr>
      <vt:lpstr>Office Theme</vt:lpstr>
      <vt:lpstr>Lower GI Pathway Education Webinar to support Primary Care</vt:lpstr>
      <vt:lpstr>The Case for Change</vt:lpstr>
      <vt:lpstr>The Case for Change</vt:lpstr>
      <vt:lpstr>What’s Changing?</vt:lpstr>
      <vt:lpstr>GP Contract</vt:lpstr>
      <vt:lpstr>Revised LGI Pathway</vt:lpstr>
      <vt:lpstr>PowerPoint Presentation</vt:lpstr>
      <vt:lpstr>Supporting Primary Care</vt:lpstr>
      <vt:lpstr>Tips for Primary Care</vt:lpstr>
      <vt:lpstr>Supporting Text Messages </vt:lpstr>
      <vt:lpstr>PowerPoint Presentation</vt:lpstr>
      <vt:lpstr>PowerPoint Presentation</vt:lpstr>
      <vt:lpstr>What is safety netting and why is it important?</vt:lpstr>
      <vt:lpstr>Why is safety netting important?</vt:lpstr>
      <vt:lpstr>Safety Netting Options</vt:lpstr>
      <vt:lpstr>PowerPoint Presentation</vt:lpstr>
      <vt:lpstr>PowerPoint Presentation</vt:lpstr>
      <vt:lpstr>North Central London Cancer Alliance - Electronic Safety Netting Tool </vt:lpstr>
      <vt:lpstr>Arden’s / PCIT Safety Netting</vt:lpstr>
      <vt:lpstr>Safety Netting - Ardens</vt:lpstr>
      <vt:lpstr>Safety Netting - Primary IT </vt:lpstr>
      <vt:lpstr>Two important aspects for primary care</vt:lpstr>
      <vt:lpstr>Patient Examples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of Referral </vt:lpstr>
      <vt:lpstr>PowerPoint Presentation</vt:lpstr>
      <vt:lpstr>Where can you get support? </vt:lpstr>
      <vt:lpstr>PowerPoint Presentation</vt:lpstr>
      <vt:lpstr>What else are we looking at? </vt:lpstr>
      <vt:lpstr>Future Developments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Uwins Rose (05A) NHS Coventry &amp; Rugby CCG</dc:creator>
  <cp:lastModifiedBy>WARD, Julie (NHS COVENTRY AND WARWICKSHIRE ICB - B2M3M)</cp:lastModifiedBy>
  <cp:revision>74</cp:revision>
  <dcterms:created xsi:type="dcterms:W3CDTF">2022-06-21T10:28:50Z</dcterms:created>
  <dcterms:modified xsi:type="dcterms:W3CDTF">2023-10-24T10:38:14Z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0x010100143D47F345B3994F89904246851F5FCF</vt:lpwstr>
  </property>
</Properties>
</file>