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2" r:id="rId2"/>
    <p:sldId id="1059" r:id="rId3"/>
    <p:sldId id="1068" r:id="rId4"/>
    <p:sldId id="1067" r:id="rId5"/>
    <p:sldId id="1072" r:id="rId6"/>
    <p:sldId id="1069" r:id="rId7"/>
    <p:sldId id="1070" r:id="rId8"/>
    <p:sldId id="107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4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F7614-B6C0-423F-9DF8-6D5954AB86B6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C424C-BF13-42E4-941F-522AD14B2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666666"/>
                </a:solidFill>
                <a:latin typeface="+mn-lt"/>
              </a:rPr>
              <a:t>#*Retrospective clinical reviews showed that one in four cancers diagnosed in England (2014) had an avoidable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delay </a:t>
            </a:r>
            <a:r>
              <a:rPr lang="en-GB" dirty="0">
                <a:solidFill>
                  <a:srgbClr val="666666"/>
                </a:solidFill>
                <a:latin typeface="+mn-lt"/>
              </a:rPr>
              <a:t>to their diagnosis, with nearly half (49%) of delays happening in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primary care</a:t>
            </a:r>
            <a:r>
              <a:rPr lang="en-GB" dirty="0">
                <a:solidFill>
                  <a:srgbClr val="666666"/>
                </a:solidFill>
                <a:latin typeface="+mn-lt"/>
              </a:rPr>
              <a:t>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Swann R,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Lyratzopoulos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Rubin G,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Pickworth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McPhail S. The frequency, nature and impact of GP-assessed avoidable delays in a population-based cohort of cancer patients. Cancer epidemiology. 2020;64:101617.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71A05-D730-4E26-8627-0EA9D5DB18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3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71A05-D730-4E26-8627-0EA9D5DB18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89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A57C-4463-4135-8109-38D3B1D82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" y="1944913"/>
            <a:ext cx="4498109" cy="2387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16FBB-C98B-414B-B8A4-B72290461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90" y="4332513"/>
            <a:ext cx="9144000" cy="46066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1600" kern="1200" dirty="0">
                <a:solidFill>
                  <a:srgbClr val="53B7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A7FF2-E6A1-401E-BFD1-425984166DA3}"/>
              </a:ext>
            </a:extLst>
          </p:cNvPr>
          <p:cNvSpPr/>
          <p:nvPr userDrawn="1"/>
        </p:nvSpPr>
        <p:spPr>
          <a:xfrm>
            <a:off x="8238836" y="-1"/>
            <a:ext cx="3953164" cy="1490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text, person, sign, posing&#10;&#10;Description automatically generated">
            <a:extLst>
              <a:ext uri="{FF2B5EF4-FFF2-40B4-BE49-F238E27FC236}">
                <a16:creationId xmlns:a16="http://schemas.microsoft.com/office/drawing/2014/main" id="{F7A5D843-E26C-45B2-BA7F-B277BB369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2251" t="-9860" r="17177" b="22450"/>
          <a:stretch/>
        </p:blipFill>
        <p:spPr>
          <a:xfrm>
            <a:off x="6024644" y="863438"/>
            <a:ext cx="6167356" cy="5994562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096337BA-5317-4D83-A075-198CE1AD6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487" y="458856"/>
            <a:ext cx="3997739" cy="10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6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F6771-B17A-455A-B360-DD4011DE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73F36-81EE-4B32-9722-2A82EEEE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32E40-939F-4680-B1E0-1F0DC302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4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DA33-F3E9-47C4-B0C8-F15C8CB0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F7C1-EC0D-4484-BC73-8B0529C28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3D075-6A5B-43D3-BA3E-4944527B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D80B0-BA18-4E57-AA68-61318BD3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E3FAC-082B-44D7-98B5-82CF757C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EAD7-0F38-48F0-B249-2E82184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49F7-0232-4A2B-A128-D45FE52B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6FCB7-9884-4F4F-A561-554488C91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C12C-A255-4982-B7DF-73BC1DF7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59473-EA75-45A9-A2C0-BA76AE64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3EABE-22E2-47EF-8534-72CE603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38B59-9D67-4A45-A2A9-E59D7775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8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3F37-4E15-4B72-AD05-507A9E9A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5349D-0A63-4460-8226-1D88486CA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605D6-754C-4917-8567-10ABF29C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E33A0-40F0-40D9-9C12-9E22A435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31509-654A-48BE-9FBD-F25103A5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0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94AE0-72C2-4506-B71A-D4CC1FC2B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75A3E-E854-46E9-A601-1B0949138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8EA4-CB13-49FE-9E57-8C8CE44D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FB8BE-C013-413C-8E58-D3384A5B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B68F-9E50-4309-8EC5-C47647EA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6E285E-25F9-4E93-850D-ED3DF04862A3}"/>
              </a:ext>
            </a:extLst>
          </p:cNvPr>
          <p:cNvSpPr/>
          <p:nvPr userDrawn="1"/>
        </p:nvSpPr>
        <p:spPr>
          <a:xfrm>
            <a:off x="8238836" y="-1"/>
            <a:ext cx="3953164" cy="1490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93CA73-C39B-47FC-80DB-B8DFDD6F6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376" y="2235200"/>
            <a:ext cx="4498109" cy="2387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85CD8B-5B7B-4603-8BAF-FD32395E8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376" y="4622800"/>
            <a:ext cx="5673767" cy="59145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GB" sz="1600" kern="1200" dirty="0">
                <a:solidFill>
                  <a:srgbClr val="53B7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 descr="A picture containing text, person, sign, posing&#10;&#10;Description automatically generated">
            <a:extLst>
              <a:ext uri="{FF2B5EF4-FFF2-40B4-BE49-F238E27FC236}">
                <a16:creationId xmlns:a16="http://schemas.microsoft.com/office/drawing/2014/main" id="{3C0FB572-CA07-4201-B65F-5CFD3C5D7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2251" t="-9860" r="17177" b="22450"/>
          <a:stretch/>
        </p:blipFill>
        <p:spPr>
          <a:xfrm>
            <a:off x="6024644" y="863438"/>
            <a:ext cx="6167356" cy="5994562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7E894B4-BB09-418D-90FB-CF2FA47DA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487" y="458856"/>
            <a:ext cx="3997739" cy="10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6E285E-25F9-4E93-850D-ED3DF04862A3}"/>
              </a:ext>
            </a:extLst>
          </p:cNvPr>
          <p:cNvSpPr/>
          <p:nvPr userDrawn="1"/>
        </p:nvSpPr>
        <p:spPr>
          <a:xfrm>
            <a:off x="8238836" y="-1"/>
            <a:ext cx="3953164" cy="1490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93CA73-C39B-47FC-80DB-B8DFDD6F6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376" y="2235200"/>
            <a:ext cx="4498109" cy="2387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85CD8B-5B7B-4603-8BAF-FD32395E8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376" y="4622800"/>
            <a:ext cx="5673767" cy="59145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GB" sz="1600" kern="1200" dirty="0">
                <a:solidFill>
                  <a:srgbClr val="53B7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7E894B4-BB09-418D-90FB-CF2FA47DA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487" y="458856"/>
            <a:ext cx="3997739" cy="10807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42CCFA2-B1E0-46D4-9D01-78B57D4EFA66}"/>
              </a:ext>
            </a:extLst>
          </p:cNvPr>
          <p:cNvGrpSpPr/>
          <p:nvPr userDrawn="1"/>
        </p:nvGrpSpPr>
        <p:grpSpPr>
          <a:xfrm>
            <a:off x="5931811" y="239639"/>
            <a:ext cx="8820206" cy="8194013"/>
            <a:chOff x="5322211" y="283181"/>
            <a:chExt cx="8820206" cy="81940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0477FE-A59E-43D4-BB3A-12A552C4F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5807111" y="1606577"/>
              <a:ext cx="8335306" cy="5547223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8FE83726-36A7-4CC2-8220-CF5A3EFCBD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23600"/>
            <a:stretch/>
          </p:blipFill>
          <p:spPr>
            <a:xfrm>
              <a:off x="5322211" y="283181"/>
              <a:ext cx="6260189" cy="8194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60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3745-5C57-41CA-AEE8-7738491B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9C23-475C-4698-8C65-6BCCA1E2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23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3745-5C57-41CA-AEE8-7738491B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9C23-475C-4698-8C65-6BCCA1E2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49B0-0FF1-4523-A13F-36CFE95B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8C3D-E2D1-438C-ACB1-F789854C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A9F2F-3ECA-4664-B136-F7BA3BA2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9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C629-5CEF-4A5E-A752-22C8A951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7131D-EC64-4C3D-8F22-A5C689A5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E18C-1593-41FB-AE83-AF7D9622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B8444-E27B-4729-8CB6-13C8D22C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06A3-5C18-4097-BA84-1BE64C39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2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1D75-79A7-4FD9-A709-7ABEEB6D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82B3-8F13-48EB-8C9B-C84B92224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610DD-739B-42AA-89DA-C874E6835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B7FD9-4C90-41C6-9C5F-A99CE144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BF6BF-9B82-480C-A63F-7FB3CBEB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E11CE-F84D-402C-8E44-003FB1B2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3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19C2-5231-4CEC-9970-5FD2FC9A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3F3A-14FC-4FBF-92D9-DB290597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19383-40D5-4BA8-982A-7793A424E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9472D-F47D-4A87-AD77-9E3C34B1C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C04EE-58DB-432E-BD31-C47BBA9D6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01685-F7D5-4D25-AEE4-C360E587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1148B-B4BD-4999-B1D1-E663DF73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2F8A5-6E4D-454F-8235-41F86297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3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686-F969-497C-BA24-C6848B71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DEBC8-7894-4029-BB76-9EECE1F0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FFB48-5D2F-47B0-9934-55B78519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31171-6DE0-4888-B55A-6877E558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3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CD970-0026-4B81-83A8-AFFA9019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36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C6E9-AE48-48DE-B83A-5BBBA534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8325-A0A4-4917-B775-B41DC154ABCC}"/>
              </a:ext>
            </a:extLst>
          </p:cNvPr>
          <p:cNvSpPr txBox="1"/>
          <p:nvPr userDrawn="1"/>
        </p:nvSpPr>
        <p:spPr>
          <a:xfrm>
            <a:off x="589363" y="6439112"/>
            <a:ext cx="253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happyhealthylives.uk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DDAA35C-8C08-4FEA-9F5F-2287D610E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12400" t="59217" r="201" b="-485"/>
          <a:stretch/>
        </p:blipFill>
        <p:spPr>
          <a:xfrm flipH="1">
            <a:off x="8514530" y="-1"/>
            <a:ext cx="3677469" cy="1456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8C7F0-AB5A-4F19-8BC9-2B9B14245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r="73583" b="166"/>
          <a:stretch/>
        </p:blipFill>
        <p:spPr>
          <a:xfrm flipH="1">
            <a:off x="0" y="6167438"/>
            <a:ext cx="3600000" cy="69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E61D1A-990F-49E9-9A26-0EDA09F617AA}"/>
              </a:ext>
            </a:extLst>
          </p:cNvPr>
          <p:cNvSpPr txBox="1"/>
          <p:nvPr userDrawn="1"/>
        </p:nvSpPr>
        <p:spPr>
          <a:xfrm>
            <a:off x="589363" y="6439112"/>
            <a:ext cx="1963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Happyhealthylives.uk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4D45D15-465F-4409-B08C-2B757373EE3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638404" y="6040278"/>
            <a:ext cx="2325345" cy="6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 smtClean="0">
          <a:solidFill>
            <a:srgbClr val="425563"/>
          </a:solidFill>
          <a:latin typeface="Arial MT Medium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oventryrugbygpgateway.nhs.uk/resources/fit-patient-information-leaflet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nclcanceralliance.nhs.uk/our-work/primary-care-2/safety-netting/" TargetMode="External"/><Relationship Id="rId7" Type="http://schemas.openxmlformats.org/officeDocument/2006/relationships/hyperlink" Target="https://www.youtube.com/watch?v=U4byHZwOZv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clcanceralliance.nhs.uk/wp-content/uploads/2021/01/E-SN-Guidance-for-admin-staff-using-the-toolkit.pdf" TargetMode="External"/><Relationship Id="rId5" Type="http://schemas.openxmlformats.org/officeDocument/2006/relationships/hyperlink" Target="https://www.nclcanceralliance.nhs.uk/wp-content/uploads/2021/01/E-SN-Guidance-for-clinicians.pdf" TargetMode="External"/><Relationship Id="rId4" Type="http://schemas.openxmlformats.org/officeDocument/2006/relationships/hyperlink" Target="https://www.nclcanceralliance.nhs.uk/wp-content/uploads/2021/01/Location-of-toolkit-in-EMIS-web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-ew.ardens.org.uk/support/solutions/articles/31000157248-fast-track-safety-netting-too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primarycareit.co.uk/portal/en-gb/kb/articles/cancer-resources#Good_quality_ca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60003A-06C5-4651-BD6D-50A2E0C7C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cs typeface="Arial" panose="020B0604020202020204" pitchFamily="34" charset="0"/>
              </a:rPr>
              <a:t>What is safety netting and why is it important?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7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F03BAF4-B9AC-4A9B-AB4B-FE4E0277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70" y="1574364"/>
            <a:ext cx="690643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Completed  by Admin Team at the practices: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kumimoji="0" lang="en-GB" altLang="en-US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standard suggested text wording sent to patient when FIT referral done: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‘Dear X,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Further to your consultation today you have been referred for a poo test. Please find further information regarding the test on this link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2"/>
              </a:rPr>
              <a:t>https://www.coventryrugbygpgateway.nhs.uk/resources/fit-patient-information-leaflet/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It is important that you return this as soon as possible as per the instructions with the kit.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XXX Practice name’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105E144-B510-4420-82F7-A2216A3C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00" y="1766761"/>
            <a:ext cx="4387317" cy="40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4939F1-68A1-4704-BBB2-9E6B9C14A048}"/>
              </a:ext>
            </a:extLst>
          </p:cNvPr>
          <p:cNvSpPr txBox="1">
            <a:spLocks/>
          </p:cNvSpPr>
          <p:nvPr/>
        </p:nvSpPr>
        <p:spPr>
          <a:xfrm>
            <a:off x="238760" y="264188"/>
            <a:ext cx="853670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rgbClr val="425563"/>
                </a:solidFill>
                <a:latin typeface="Arial MT Medium"/>
                <a:ea typeface="+mn-ea"/>
                <a:cs typeface="+mn-cs"/>
              </a:defRPr>
            </a:lvl1pPr>
          </a:lstStyle>
          <a:p>
            <a:r>
              <a:rPr lang="en-GB" dirty="0"/>
              <a:t>Supporting FIT Text messages prior to a TWW referral </a:t>
            </a:r>
          </a:p>
        </p:txBody>
      </p:sp>
    </p:spTree>
    <p:extLst>
      <p:ext uri="{BB962C8B-B14F-4D97-AF65-F5344CB8AC3E}">
        <p14:creationId xmlns:p14="http://schemas.microsoft.com/office/powerpoint/2010/main" val="162125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410931E-0751-4501-94BA-E613F452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" y="1511527"/>
            <a:ext cx="609346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At the same time Admin can custom set another text set for 5 days time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Day 5 follow up Standard suggested text </a:t>
            </a:r>
            <a:r>
              <a:rPr kumimoji="0" lang="en-GB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wording: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‘Dear X,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 days ago the doctor referred you for a poo test. You should have now received the kit. It is important that you return this as soon as possible as per the instructions with the kit.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XXX Practice name’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89DD29C-FD9C-4E7D-A209-BFDB8401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65415"/>
            <a:ext cx="4876799" cy="42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7997F3-6BD3-44BD-BB84-C10F5308F56E}"/>
              </a:ext>
            </a:extLst>
          </p:cNvPr>
          <p:cNvSpPr txBox="1">
            <a:spLocks/>
          </p:cNvSpPr>
          <p:nvPr/>
        </p:nvSpPr>
        <p:spPr>
          <a:xfrm>
            <a:off x="238760" y="264188"/>
            <a:ext cx="853670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rgbClr val="425563"/>
                </a:solidFill>
                <a:latin typeface="Arial MT Medium"/>
                <a:ea typeface="+mn-ea"/>
                <a:cs typeface="+mn-cs"/>
              </a:defRPr>
            </a:lvl1pPr>
          </a:lstStyle>
          <a:p>
            <a:r>
              <a:rPr lang="en-GB" dirty="0"/>
              <a:t>Supporting FIT Text messages prior to a TWW referral</a:t>
            </a:r>
          </a:p>
        </p:txBody>
      </p:sp>
    </p:spTree>
    <p:extLst>
      <p:ext uri="{BB962C8B-B14F-4D97-AF65-F5344CB8AC3E}">
        <p14:creationId xmlns:p14="http://schemas.microsoft.com/office/powerpoint/2010/main" val="380719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B93E-673D-4B8D-95D1-AFD74152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44" y="212727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Why is safety netting important?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652B-8E2E-4E88-AA82-111B43B1F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15" y="1538290"/>
            <a:ext cx="9027939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en-GB" dirty="0">
                <a:solidFill>
                  <a:schemeClr val="tx1"/>
                </a:solidFill>
              </a:rPr>
              <a:t>The</a:t>
            </a:r>
            <a:r>
              <a:rPr lang="en-GB" dirty="0"/>
              <a:t> </a:t>
            </a:r>
            <a:r>
              <a:rPr lang="en-GB" b="1" dirty="0">
                <a:solidFill>
                  <a:srgbClr val="009999"/>
                </a:solidFill>
              </a:rPr>
              <a:t>non-specific nature </a:t>
            </a:r>
            <a:r>
              <a:rPr lang="en-GB" dirty="0">
                <a:solidFill>
                  <a:schemeClr val="tx1"/>
                </a:solidFill>
              </a:rPr>
              <a:t>of cancer symptoms is a key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challenge to early diagnosis</a:t>
            </a:r>
          </a:p>
          <a:p>
            <a:pPr>
              <a:buClr>
                <a:schemeClr val="tx2"/>
              </a:buClr>
            </a:pPr>
            <a:r>
              <a:rPr lang="en-GB" dirty="0">
                <a:solidFill>
                  <a:schemeClr val="tx1"/>
                </a:solidFill>
              </a:rPr>
              <a:t>Effective safety netting can:</a:t>
            </a:r>
          </a:p>
          <a:p>
            <a:pPr marL="1173163" lvl="1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Help manage diagnostic uncertainty (‘vague symptoms’)</a:t>
            </a:r>
          </a:p>
          <a:p>
            <a:pPr marL="1173163" lvl="1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Reduce delays*</a:t>
            </a:r>
          </a:p>
          <a:p>
            <a:pPr marL="1173163" lvl="1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Help to diagnose cancer earlier</a:t>
            </a:r>
          </a:p>
          <a:p>
            <a:pPr marL="1173163" lvl="1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Improve survival</a:t>
            </a:r>
          </a:p>
          <a:p>
            <a:pPr marL="1173163" lvl="1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Reduce costs to the NHS</a:t>
            </a:r>
          </a:p>
          <a:p>
            <a:pPr marL="1173163" lvl="1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DES/QOF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1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FA7F-7EDE-4FFB-BA2E-F8649A31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Netting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D39F-55A0-4B07-AE60-5C0E8B119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EMIS</a:t>
            </a:r>
          </a:p>
          <a:p>
            <a:r>
              <a:rPr lang="en-GB" dirty="0"/>
              <a:t>PCIT</a:t>
            </a:r>
          </a:p>
          <a:p>
            <a:r>
              <a:rPr lang="en-GB" dirty="0"/>
              <a:t>Arden’s</a:t>
            </a:r>
          </a:p>
        </p:txBody>
      </p:sp>
    </p:spTree>
    <p:extLst>
      <p:ext uri="{BB962C8B-B14F-4D97-AF65-F5344CB8AC3E}">
        <p14:creationId xmlns:p14="http://schemas.microsoft.com/office/powerpoint/2010/main" val="97252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C509-4BCD-4F10-9BFC-3B2A13E3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7" y="283520"/>
            <a:ext cx="83820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North Central London Cancer Alliance - Electronic Safety Netting Tool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9B3E-11AD-4D3A-A36A-DF116689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43" y="1690690"/>
            <a:ext cx="6272692" cy="43513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400" b="1" u="sng" dirty="0">
                <a:solidFill>
                  <a:srgbClr val="009999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Central London CA Electronic Safety Netting Tool</a:t>
            </a:r>
            <a:endParaRPr lang="en-US" sz="2400" b="1" u="sng" dirty="0">
              <a:solidFill>
                <a:srgbClr val="009999"/>
              </a:solidFill>
              <a:ea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The toolkit gives GP practices a template/form that schedules diary reminders in their system and reminds and alerts practice staff to follow up at a later date.</a:t>
            </a:r>
          </a:p>
          <a:p>
            <a:pPr>
              <a:buClr>
                <a:schemeClr val="accent1"/>
              </a:buClr>
            </a:pPr>
            <a:r>
              <a:rPr lang="en-US" sz="2400" b="1" dirty="0">
                <a:solidFill>
                  <a:srgbClr val="0099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Location of toolkit on EMIS web</a:t>
            </a:r>
            <a:endParaRPr lang="en-US" sz="2400" b="1" dirty="0">
              <a:solidFill>
                <a:srgbClr val="009999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400" b="1" dirty="0">
                <a:solidFill>
                  <a:srgbClr val="0099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for Clinicians</a:t>
            </a:r>
            <a:endParaRPr lang="en-US" sz="2400" b="1" dirty="0">
              <a:solidFill>
                <a:srgbClr val="009999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400" b="1" dirty="0">
                <a:solidFill>
                  <a:srgbClr val="0099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for Admin Staff</a:t>
            </a:r>
            <a:endParaRPr lang="en-US" sz="2400" b="1" dirty="0">
              <a:solidFill>
                <a:srgbClr val="009999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400" b="1" dirty="0">
                <a:solidFill>
                  <a:srgbClr val="00999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User Guide</a:t>
            </a:r>
            <a:endParaRPr lang="en-US" sz="2400" b="1" dirty="0">
              <a:solidFill>
                <a:srgbClr val="00999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5C9F2-EA5E-4F4E-B999-4B9C1173F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589" y="1690690"/>
            <a:ext cx="3001107" cy="42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1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DB80-02DC-4EA3-A298-DE204386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en-GB" dirty="0"/>
              <a:t>Arden’s / PCIT Safety Netting</a:t>
            </a: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645BD2-3B44-470E-80E8-51E542BC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3101208"/>
            <a:ext cx="4974336" cy="25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34B2FF-0D7E-4CFB-B398-3FF3DFC9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6994" y="2972226"/>
            <a:ext cx="5049077" cy="20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48D15-3BBB-47EC-9699-956DBA23D2D2}"/>
              </a:ext>
            </a:extLst>
          </p:cNvPr>
          <p:cNvSpPr txBox="1"/>
          <p:nvPr/>
        </p:nvSpPr>
        <p:spPr>
          <a:xfrm>
            <a:off x="4333960" y="410224"/>
            <a:ext cx="3685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Safety netting templates are also in Arden’s and PCIT programmes and enable user to follow up the FIT and 2WW referral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01513-6E8F-4095-BE01-9F192859D503}"/>
              </a:ext>
            </a:extLst>
          </p:cNvPr>
          <p:cNvSpPr txBox="1"/>
          <p:nvPr/>
        </p:nvSpPr>
        <p:spPr>
          <a:xfrm>
            <a:off x="763397" y="2577518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Ardens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6B3D3-CED5-429E-8ADC-4CF6F343AAEF}"/>
              </a:ext>
            </a:extLst>
          </p:cNvPr>
          <p:cNvSpPr txBox="1"/>
          <p:nvPr/>
        </p:nvSpPr>
        <p:spPr>
          <a:xfrm>
            <a:off x="6683812" y="2540400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PCIT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F269E21-322B-4085-940D-DAEF9AC0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11" y="4726076"/>
            <a:ext cx="1915865" cy="158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8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B749-A0D6-4AB4-A847-0A7B8CB11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Safety Netting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Ardens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0FE08-9B47-41D9-B1DF-2BDDC8C8B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Opens in web browser </a:t>
            </a:r>
          </a:p>
        </p:txBody>
      </p:sp>
    </p:spTree>
    <p:extLst>
      <p:ext uri="{BB962C8B-B14F-4D97-AF65-F5344CB8AC3E}">
        <p14:creationId xmlns:p14="http://schemas.microsoft.com/office/powerpoint/2010/main" val="343518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B749-A0D6-4AB4-A847-0A7B8CB11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Safety Netting</a:t>
            </a:r>
            <a:br>
              <a:rPr lang="en-GB" dirty="0"/>
            </a:br>
            <a:r>
              <a:rPr lang="en-GB" dirty="0"/>
              <a:t>- Primary 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0FE08-9B47-41D9-B1DF-2BDDC8C8B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Opens in web browser </a:t>
            </a:r>
          </a:p>
        </p:txBody>
      </p:sp>
    </p:spTree>
    <p:extLst>
      <p:ext uri="{BB962C8B-B14F-4D97-AF65-F5344CB8AC3E}">
        <p14:creationId xmlns:p14="http://schemas.microsoft.com/office/powerpoint/2010/main" val="33329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FA7F-7EDE-4FFB-BA2E-F8649A31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important aspects for primary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D39F-55A0-4B07-AE60-5C0E8B119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Fast track referral for suspected lower GI referral</a:t>
            </a:r>
          </a:p>
          <a:p>
            <a:pPr lvl="1"/>
            <a:r>
              <a:rPr lang="en-GB" dirty="0"/>
              <a:t>Follow up – FIT test requested on [insert date] </a:t>
            </a:r>
          </a:p>
          <a:p>
            <a:pPr lvl="1"/>
            <a:r>
              <a:rPr lang="en-GB" dirty="0"/>
              <a:t>Set date to send 2WW referral [2 weeks from now]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2. FIT</a:t>
            </a:r>
          </a:p>
          <a:p>
            <a:pPr lvl="1"/>
            <a:r>
              <a:rPr lang="en-GB" dirty="0"/>
              <a:t>Referred for Quantitative faecal immunochemical test (</a:t>
            </a:r>
            <a:r>
              <a:rPr lang="en-GB" dirty="0" err="1"/>
              <a:t>qFIT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Follow up – send 1</a:t>
            </a:r>
            <a:r>
              <a:rPr lang="en-GB" baseline="30000" dirty="0"/>
              <a:t>st</a:t>
            </a:r>
            <a:r>
              <a:rPr lang="en-GB" dirty="0"/>
              <a:t> text immediately</a:t>
            </a:r>
          </a:p>
          <a:p>
            <a:pPr lvl="1"/>
            <a:r>
              <a:rPr lang="en-GB" dirty="0"/>
              <a:t>Schedule 2</a:t>
            </a:r>
            <a:r>
              <a:rPr lang="en-GB" baseline="30000" dirty="0"/>
              <a:t>nd</a:t>
            </a:r>
            <a:r>
              <a:rPr lang="en-GB" dirty="0"/>
              <a:t> text in </a:t>
            </a:r>
            <a:r>
              <a:rPr lang="en-GB"/>
              <a:t>5 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3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87D83-97CE-4354-92D0-404F1C133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Supporting Text Messages </a:t>
            </a:r>
          </a:p>
        </p:txBody>
      </p:sp>
    </p:spTree>
    <p:extLst>
      <p:ext uri="{BB962C8B-B14F-4D97-AF65-F5344CB8AC3E}">
        <p14:creationId xmlns:p14="http://schemas.microsoft.com/office/powerpoint/2010/main" val="346101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497</Words>
  <Application>Microsoft Macintosh PowerPoint</Application>
  <PresentationFormat>Widescreen</PresentationFormat>
  <Paragraphs>62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MT Medium</vt:lpstr>
      <vt:lpstr>Calibri</vt:lpstr>
      <vt:lpstr>Wingdings</vt:lpstr>
      <vt:lpstr>Office Theme</vt:lpstr>
      <vt:lpstr>What is safety netting and why is it important?</vt:lpstr>
      <vt:lpstr>Why is safety netting important?</vt:lpstr>
      <vt:lpstr>Safety Netting Options</vt:lpstr>
      <vt:lpstr>North Central London Cancer Alliance - Electronic Safety Netting Tool </vt:lpstr>
      <vt:lpstr>Arden’s / PCIT Safety Netting</vt:lpstr>
      <vt:lpstr>Safety Netting - Ardens</vt:lpstr>
      <vt:lpstr>Safety Netting - Primary IT </vt:lpstr>
      <vt:lpstr>Two important aspects for primary care</vt:lpstr>
      <vt:lpstr>Supporting Text Messages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Uwins Rose (05A) NHS Coventry &amp; Rugby CCG</dc:creator>
  <cp:lastModifiedBy>Paul Andrew Beaumont</cp:lastModifiedBy>
  <cp:revision>33</cp:revision>
  <dcterms:created xsi:type="dcterms:W3CDTF">2022-06-21T10:28:50Z</dcterms:created>
  <dcterms:modified xsi:type="dcterms:W3CDTF">2023-08-31T10:28:59Z</dcterms:modified>
</cp:coreProperties>
</file>