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6A2B57-5850-E4E8-B7A1-C10FBF141C3D}" name="Maya" initials="M" userId="Maya" providerId="None"/>
  <p188:author id="{5B5553D5-8EC6-1CB6-8C95-2F96ADB961F3}" name="DAAS, Maya (UNIVERSITY HOSPITALS OF DERBY AND BURTON NHS FOUNDATION TRUST)" initials="DM(HODABNFT" userId="S::maya.daas@nhs.net::b6b10322-01f3-42ab-81d0-809a69d6ab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E98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400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7BD7F-8DCD-415B-8813-FDBA2C165F58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263BD-6CEA-4F68-BD2D-0DABFA91E4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34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base"/>
            <a:r>
              <a:rPr lang="en-GB" sz="1800" dirty="0">
                <a:effectLst/>
                <a:latin typeface="Segoe UI" panose="020B0502040204020203" pitchFamily="34" charset="0"/>
              </a:rPr>
              <a:t>UKKA 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have said the following in their SGLT2i guidance re. monitoring of GFR:</a:t>
            </a:r>
            <a:b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GB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We recommend that individuals initiated on an SGLT-2 inhibitor do not routinely require an early assessment of renal function or potassium following initiation of treatment.</a:t>
            </a:r>
          </a:p>
          <a:p>
            <a:pPr algn="l" fontAlgn="base"/>
            <a:r>
              <a:rPr lang="en-GB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2. We suggest that if an individual has a renal function assessment within the first few weeks post initiation of an SGLT-2 inhibitor, a decline in eGFR needs to be interpreted with caution and in the context of an expected drug effect to avoid unwarranted discontinuation of treatment.</a:t>
            </a:r>
          </a:p>
          <a:p>
            <a:endParaRPr lang="en-GB" dirty="0"/>
          </a:p>
          <a:p>
            <a:r>
              <a:rPr lang="en-GB" dirty="0"/>
              <a:t>Have re-edited the ‘not recommended box’ as discussed with Prof. Taal who agrees use is not currently recommended in those groups:</a:t>
            </a:r>
          </a:p>
          <a:p>
            <a:r>
              <a:rPr lang="en-GB" dirty="0"/>
              <a:t>We cannot put something down in guidance that is not consistent with NICE guidance. </a:t>
            </a:r>
          </a:p>
          <a:p>
            <a:endParaRPr lang="en-GB" dirty="0"/>
          </a:p>
          <a:p>
            <a:pPr marL="171450" indent="-171450">
              <a:buFontTx/>
              <a:buChar char="-"/>
            </a:pPr>
            <a:r>
              <a:rPr lang="en-GB" dirty="0"/>
              <a:t>NICE </a:t>
            </a:r>
            <a:r>
              <a:rPr lang="en-GB" dirty="0" err="1"/>
              <a:t>Dapa</a:t>
            </a:r>
            <a:r>
              <a:rPr lang="en-GB" dirty="0"/>
              <a:t> GL says there is a lack of evidence on use of </a:t>
            </a:r>
            <a:r>
              <a:rPr lang="en-GB" dirty="0" err="1"/>
              <a:t>Dapa</a:t>
            </a:r>
            <a:r>
              <a:rPr lang="en-GB" dirty="0"/>
              <a:t> in people with CKD who have had an organ </a:t>
            </a:r>
            <a:r>
              <a:rPr lang="en-GB" dirty="0" err="1"/>
              <a:t>tx</a:t>
            </a:r>
            <a:r>
              <a:rPr lang="en-GB" dirty="0"/>
              <a:t>, and there is need for further trials in these people, therefore cannot recommend use in </a:t>
            </a:r>
            <a:r>
              <a:rPr lang="en-GB" dirty="0" err="1"/>
              <a:t>tx</a:t>
            </a:r>
            <a:r>
              <a:rPr lang="en-GB" dirty="0"/>
              <a:t> patients or patients. NB: There is a potential further increased risk of mycotic infections (or these infections may be severe), or there may be an increased risk of UTIs in patients on immunosuppressants including </a:t>
            </a:r>
            <a:r>
              <a:rPr lang="en-GB" dirty="0" err="1"/>
              <a:t>tx</a:t>
            </a:r>
            <a:r>
              <a:rPr lang="en-GB" dirty="0"/>
              <a:t> patients – we don’t know yet, therefore not recommended. </a:t>
            </a:r>
          </a:p>
          <a:p>
            <a:pPr marL="171450" indent="-171450">
              <a:buFontTx/>
              <a:buChar char="-"/>
            </a:pPr>
            <a:endParaRPr lang="en-GB" dirty="0"/>
          </a:p>
          <a:p>
            <a:r>
              <a:rPr lang="en-GB" dirty="0"/>
              <a:t>- And although SGLT2is are likely to be beneficial in </a:t>
            </a:r>
            <a:r>
              <a:rPr lang="en-GB" dirty="0" err="1"/>
              <a:t>proteinuric</a:t>
            </a:r>
            <a:r>
              <a:rPr lang="en-GB" dirty="0"/>
              <a:t> PCKD patients, PCKD patients were not included in the trials so use would not be licensed (and although it is unlikely to be a safety issue, it is still ‘not recommended’).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263BD-6CEA-4F68-BD2D-0DABFA91E41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735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2A6C2-05FF-575D-CA3B-1748E824A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5C8FE4-22D8-57D6-7E8D-78F08232E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CC493-4B59-AC4B-96C7-593F7B9C7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EA630-83F8-36FF-FBC1-32F26F58E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991B4-1BC8-86A0-E023-CF28EBE9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9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74ABA-59EA-43A4-6D00-F7A1F4B32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6FCB7-1DBF-154A-AD1B-44BDC90DBD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1E421-6EE6-F77D-8449-A13A7CA89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D7602-C038-E107-E0F4-9E9ABC14D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6BC58-383C-0DAA-E289-CEE1697E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6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97CDE-E79F-E72D-7589-234B799E5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73C78-BFA7-4DF9-64EA-B04FF2393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879E5-FD5C-65B4-2C69-91B6844A1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A1C28-78E2-5C4C-D873-D88BA624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42931-10B3-F21C-8D9E-915FB75C1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9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62A06-B7F3-ABA7-0999-A39D975B7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E1760-34FF-3EC5-EB84-902053BE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5D487-9DED-AF88-FD0D-0F586D76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E6E70-14B2-160E-65FD-B4664ACE2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20237-3B3E-664C-28DF-1981FBD5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58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2699B-0FC7-2B13-630B-A93500B92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D1187-A169-2B67-1B1D-723F96C6B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ECE56-FF6E-FF04-82D0-80D6E0666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7CEC6-93B1-6966-2DF2-1C08B299C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E1D3C-1CB0-D6A1-6ADE-1A91BDC4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01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42195-981F-1F5A-120D-DC82B99B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13E8-DC22-E4E3-9A6C-0994B1D5A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13B32-875E-E3FE-CB50-70EB85BC7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AC6F6-99A4-1D90-8321-173BC7EF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E6060-A856-F531-A939-7535E1F73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8C1C8-EE79-ED69-2055-19D5DF4B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99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41F65-343E-9878-845E-DF604F76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EE20A-506F-3C28-AF61-15A75AF57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AC9E1-5A00-DD9D-B89A-BAEFD74A2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3F3E0-3DB5-BD65-3954-EACB43309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9335C1-6F1A-83A7-4A61-BDF76E962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1A010C-4089-A063-6C51-05CAF13A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F4B38-5661-C14C-16D8-8E00858E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F37832-5DB9-B559-758E-20AC1CFB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07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39A7-6F6E-3BB8-4231-CC30D360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A34360-852A-B323-8C48-20FC907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679346-2D61-347C-DF7C-17CD3E82B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F0B5D-F1F1-6E39-6BEA-302B4C50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716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FE8114-898E-A58C-F7C9-F2BEA5688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0EF758-5C86-1343-02FC-618BF1F6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256493-3404-E1C7-B0F1-21A4521A8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94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BCE0-9EDF-365B-48F0-3443CA44B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5BC23-0067-ADB2-E229-94DA447C1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A540E-92DB-CAB2-7BBE-6B915C094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B77F9C-7B8C-2985-16AC-1FC9EF4A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F57B7-75A7-E430-6F34-9F5299FC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AF12B-D6E1-CD36-47C2-660BB1278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4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DC63E-D2A2-5405-5167-F271EBF67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CDFCC-1872-7B84-A238-0A8D22F7F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BCD6A-4D67-777C-49CE-6F39A5F65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1EBDD-6B3F-71E6-D5E6-2347A1FE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3EA2F-45BF-DC10-CE07-448B192F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5A254-5209-35B0-4F2B-44D777239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1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63B917-5B29-84A1-3BB5-0F23E8B6A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4246E-1D0B-0605-C03E-6BFCF8476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BC315-9FC6-34BB-A86C-69745AD7F0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29198-EFA6-4E99-A8BB-2811B5A3AB71}" type="datetimeFigureOut">
              <a:rPr lang="en-GB" smtClean="0"/>
              <a:t>28/02/2023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AFC4A-1CE0-84BD-D16C-565B779BE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D220-1530-5465-7B5C-F311DEC2E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6E5E3-6C44-47BE-A035-52AFA24CF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6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guidance/ta77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ukkidney.org/renal-association/news/sglt-2-inhibition-adults-kidney-disea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F595F2EA-E2DE-A642-8C1B-5D14FC657336}"/>
              </a:ext>
            </a:extLst>
          </p:cNvPr>
          <p:cNvSpPr txBox="1"/>
          <p:nvPr/>
        </p:nvSpPr>
        <p:spPr>
          <a:xfrm>
            <a:off x="1524681" y="306428"/>
            <a:ext cx="9128461" cy="357214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Clinical pathway for the use of SGLT-2 inhibitors in Chronic Kidney Disease in Primary Care</a:t>
            </a:r>
            <a:endParaRPr lang="en-GB" sz="11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7FD48DA-E58E-08FF-F81A-29899CF8C63F}"/>
              </a:ext>
            </a:extLst>
          </p:cNvPr>
          <p:cNvSpPr/>
          <p:nvPr/>
        </p:nvSpPr>
        <p:spPr>
          <a:xfrm>
            <a:off x="5043010" y="1825182"/>
            <a:ext cx="2355265" cy="5430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Do they have T1DM or T2DM with previous DKA?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7ACF8F2-52B1-904B-169D-08C75F59289D}"/>
              </a:ext>
            </a:extLst>
          </p:cNvPr>
          <p:cNvSpPr/>
          <p:nvPr/>
        </p:nvSpPr>
        <p:spPr>
          <a:xfrm>
            <a:off x="3539070" y="765788"/>
            <a:ext cx="5451153" cy="2710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Chronic Kidney Disease (CKD) </a:t>
            </a:r>
            <a:r>
              <a:rPr lang="en-GB" sz="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(eGFR &lt;60 ml/min or </a:t>
            </a:r>
            <a:r>
              <a:rPr lang="en-GB" sz="12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uACR</a:t>
            </a:r>
            <a:r>
              <a:rPr lang="en-GB" sz="1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&gt;3 mg/mmol)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729EE7-02A4-7D13-E3D8-1172D789E656}"/>
              </a:ext>
            </a:extLst>
          </p:cNvPr>
          <p:cNvSpPr txBox="1"/>
          <p:nvPr/>
        </p:nvSpPr>
        <p:spPr>
          <a:xfrm>
            <a:off x="4628435" y="1725430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2A54825-986D-11DB-0412-52104F4DEB91}"/>
              </a:ext>
            </a:extLst>
          </p:cNvPr>
          <p:cNvSpPr txBox="1"/>
          <p:nvPr/>
        </p:nvSpPr>
        <p:spPr>
          <a:xfrm>
            <a:off x="7472700" y="1189752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No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A028B80-8155-6EC9-C0EB-1119E68F71A4}"/>
              </a:ext>
            </a:extLst>
          </p:cNvPr>
          <p:cNvSpPr/>
          <p:nvPr/>
        </p:nvSpPr>
        <p:spPr>
          <a:xfrm>
            <a:off x="4448383" y="3264045"/>
            <a:ext cx="3424614" cy="6468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0">
              <a:lnSpc>
                <a:spcPct val="115000"/>
              </a:lnSpc>
              <a:spcAft>
                <a:spcPts val="10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ensure patient has been initiated on an </a:t>
            </a:r>
            <a:r>
              <a:rPr lang="en-GB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ACEi</a:t>
            </a: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 ARB and titrate to maximum tolerated dose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0580B21-10F7-5A23-4D74-F98834C399ED}"/>
              </a:ext>
            </a:extLst>
          </p:cNvPr>
          <p:cNvCxnSpPr>
            <a:cxnSpLocks/>
          </p:cNvCxnSpPr>
          <p:nvPr/>
        </p:nvCxnSpPr>
        <p:spPr>
          <a:xfrm>
            <a:off x="5066816" y="3919604"/>
            <a:ext cx="0" cy="1688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D50936B5-1CC3-B939-0F60-31EBDFED0C6B}"/>
              </a:ext>
            </a:extLst>
          </p:cNvPr>
          <p:cNvSpPr/>
          <p:nvPr/>
        </p:nvSpPr>
        <p:spPr>
          <a:xfrm>
            <a:off x="6506352" y="4078036"/>
            <a:ext cx="1573489" cy="46243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 err="1"/>
              <a:t>ACEi</a:t>
            </a:r>
            <a:r>
              <a:rPr lang="en-GB" sz="1200" dirty="0"/>
              <a:t> and ARB contraindicated?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57633159-AADD-B95A-8BCF-C701D49C37F2}"/>
              </a:ext>
            </a:extLst>
          </p:cNvPr>
          <p:cNvSpPr/>
          <p:nvPr/>
        </p:nvSpPr>
        <p:spPr>
          <a:xfrm>
            <a:off x="4030258" y="4087599"/>
            <a:ext cx="1859815" cy="46243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Already on max. tolerated dose of </a:t>
            </a:r>
            <a:r>
              <a:rPr lang="en-GB" sz="1200" dirty="0" err="1"/>
              <a:t>ACEi</a:t>
            </a:r>
            <a:r>
              <a:rPr lang="en-GB" sz="1200" dirty="0"/>
              <a:t> or ARB?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7805CE63-401C-F9B9-6A11-55C733C7842A}"/>
              </a:ext>
            </a:extLst>
          </p:cNvPr>
          <p:cNvCxnSpPr>
            <a:cxnSpLocks/>
          </p:cNvCxnSpPr>
          <p:nvPr/>
        </p:nvCxnSpPr>
        <p:spPr>
          <a:xfrm>
            <a:off x="5074126" y="4539029"/>
            <a:ext cx="0" cy="228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4DAB90D-F561-DEB8-6B5B-5B6608253102}"/>
              </a:ext>
            </a:extLst>
          </p:cNvPr>
          <p:cNvGrpSpPr/>
          <p:nvPr/>
        </p:nvGrpSpPr>
        <p:grpSpPr>
          <a:xfrm>
            <a:off x="5072321" y="4528832"/>
            <a:ext cx="2184889" cy="462434"/>
            <a:chOff x="7373368" y="4035863"/>
            <a:chExt cx="2163704" cy="644689"/>
          </a:xfrm>
        </p:grpSpPr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F03DCCD2-C3DB-AD25-C21A-F6F22BF0E28C}"/>
                </a:ext>
              </a:extLst>
            </p:cNvPr>
            <p:cNvCxnSpPr/>
            <p:nvPr/>
          </p:nvCxnSpPr>
          <p:spPr>
            <a:xfrm>
              <a:off x="9537072" y="4035863"/>
              <a:ext cx="0" cy="3467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D451AF8-89EC-CD7C-9027-F8C35597948F}"/>
                </a:ext>
              </a:extLst>
            </p:cNvPr>
            <p:cNvCxnSpPr>
              <a:cxnSpLocks/>
            </p:cNvCxnSpPr>
            <p:nvPr/>
          </p:nvCxnSpPr>
          <p:spPr>
            <a:xfrm>
              <a:off x="7373368" y="4379495"/>
              <a:ext cx="216370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4A68370-63B1-B8B0-0166-B6828E2C74BA}"/>
                </a:ext>
              </a:extLst>
            </p:cNvPr>
            <p:cNvCxnSpPr>
              <a:cxnSpLocks/>
            </p:cNvCxnSpPr>
            <p:nvPr/>
          </p:nvCxnSpPr>
          <p:spPr>
            <a:xfrm>
              <a:off x="8473283" y="4379495"/>
              <a:ext cx="0" cy="3010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C26D23B4-FFDE-0CD9-45C5-045264BCFFFA}"/>
              </a:ext>
            </a:extLst>
          </p:cNvPr>
          <p:cNvSpPr txBox="1"/>
          <p:nvPr/>
        </p:nvSpPr>
        <p:spPr>
          <a:xfrm>
            <a:off x="5974992" y="4494565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44DD1B0-16BE-01A1-EDB7-D9A53E7C5727}"/>
              </a:ext>
            </a:extLst>
          </p:cNvPr>
          <p:cNvSpPr txBox="1"/>
          <p:nvPr/>
        </p:nvSpPr>
        <p:spPr>
          <a:xfrm>
            <a:off x="6201307" y="5815780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4081124-5D9A-3945-5EEA-92A540302FE7}"/>
              </a:ext>
            </a:extLst>
          </p:cNvPr>
          <p:cNvSpPr/>
          <p:nvPr/>
        </p:nvSpPr>
        <p:spPr>
          <a:xfrm>
            <a:off x="4070173" y="6041142"/>
            <a:ext cx="4650738" cy="6051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Initiate Dapagliflozin 10mg OD or</a:t>
            </a:r>
          </a:p>
          <a:p>
            <a:pPr algn="ctr"/>
            <a:r>
              <a:rPr lang="en-GB" sz="1200" dirty="0"/>
              <a:t> Canagliflozin 100mg OD in those with T2DM if:</a:t>
            </a:r>
          </a:p>
          <a:p>
            <a:pPr algn="ctr"/>
            <a:r>
              <a:rPr lang="en-GB" sz="1200" dirty="0" err="1"/>
              <a:t>uACR</a:t>
            </a:r>
            <a:r>
              <a:rPr lang="en-GB" sz="1200" dirty="0"/>
              <a:t> &gt;30mg/mmol and eGFR ≥30ml/min</a:t>
            </a:r>
          </a:p>
        </p:txBody>
      </p:sp>
      <p:sp>
        <p:nvSpPr>
          <p:cNvPr id="132" name="Rectangle: Rounded Corners 131">
            <a:extLst>
              <a:ext uri="{FF2B5EF4-FFF2-40B4-BE49-F238E27FC236}">
                <a16:creationId xmlns:a16="http://schemas.microsoft.com/office/drawing/2014/main" id="{E78A2704-7576-69B8-21ED-7E30DE1C6D63}"/>
              </a:ext>
            </a:extLst>
          </p:cNvPr>
          <p:cNvSpPr/>
          <p:nvPr/>
        </p:nvSpPr>
        <p:spPr>
          <a:xfrm>
            <a:off x="5314639" y="2558471"/>
            <a:ext cx="1792807" cy="3502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uACR≥22.6mg/mmol?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02C533E-B8F6-71E3-9873-20A76B8C5AC7}"/>
              </a:ext>
            </a:extLst>
          </p:cNvPr>
          <p:cNvSpPr txBox="1"/>
          <p:nvPr/>
        </p:nvSpPr>
        <p:spPr>
          <a:xfrm>
            <a:off x="6117183" y="2880834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7F66E19-C011-4248-7235-7976F1976D6F}"/>
              </a:ext>
            </a:extLst>
          </p:cNvPr>
          <p:cNvSpPr txBox="1"/>
          <p:nvPr/>
        </p:nvSpPr>
        <p:spPr>
          <a:xfrm>
            <a:off x="4888015" y="2796617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No</a:t>
            </a: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F8BE533B-04CF-3626-6251-623A310DC374}"/>
              </a:ext>
            </a:extLst>
          </p:cNvPr>
          <p:cNvSpPr/>
          <p:nvPr/>
        </p:nvSpPr>
        <p:spPr>
          <a:xfrm>
            <a:off x="5414562" y="5468141"/>
            <a:ext cx="1573489" cy="3467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eGFR ≥25ml/min?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74FB45F-E6C3-20E2-DCA0-C5DC1CE84DE0}"/>
              </a:ext>
            </a:extLst>
          </p:cNvPr>
          <p:cNvSpPr txBox="1"/>
          <p:nvPr/>
        </p:nvSpPr>
        <p:spPr>
          <a:xfrm>
            <a:off x="5026271" y="5641506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No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065B26B9-0527-DAC5-A679-D519EFF589F1}"/>
              </a:ext>
            </a:extLst>
          </p:cNvPr>
          <p:cNvSpPr/>
          <p:nvPr/>
        </p:nvSpPr>
        <p:spPr>
          <a:xfrm>
            <a:off x="2748967" y="2689947"/>
            <a:ext cx="1614663" cy="57585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SGLT2i use not in line with NICE recommendations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E64CAAE-1461-FDDF-457F-E9615BB2CF22}"/>
              </a:ext>
            </a:extLst>
          </p:cNvPr>
          <p:cNvSpPr/>
          <p:nvPr/>
        </p:nvSpPr>
        <p:spPr>
          <a:xfrm>
            <a:off x="5292928" y="5003365"/>
            <a:ext cx="1814519" cy="3010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Check eGFR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AD45A82-CBB7-E698-B741-A4A32A749E7A}"/>
              </a:ext>
            </a:extLst>
          </p:cNvPr>
          <p:cNvSpPr/>
          <p:nvPr/>
        </p:nvSpPr>
        <p:spPr>
          <a:xfrm>
            <a:off x="3072646" y="5348248"/>
            <a:ext cx="1614663" cy="57585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SGLT2i use not in line with NICE recommendations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E33A3AE-AA4B-C0E3-2C9B-656BE6460315}"/>
              </a:ext>
            </a:extLst>
          </p:cNvPr>
          <p:cNvCxnSpPr>
            <a:cxnSpLocks/>
          </p:cNvCxnSpPr>
          <p:nvPr/>
        </p:nvCxnSpPr>
        <p:spPr>
          <a:xfrm>
            <a:off x="8720910" y="6342773"/>
            <a:ext cx="1290713" cy="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E54D9857-145C-AC89-F2A8-30FE4AC0560E}"/>
              </a:ext>
            </a:extLst>
          </p:cNvPr>
          <p:cNvSpPr txBox="1"/>
          <p:nvPr/>
        </p:nvSpPr>
        <p:spPr>
          <a:xfrm>
            <a:off x="6040776" y="4121344"/>
            <a:ext cx="432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B32576-5A18-6410-B2F0-F70BA3CF0C27}"/>
              </a:ext>
            </a:extLst>
          </p:cNvPr>
          <p:cNvSpPr txBox="1"/>
          <p:nvPr/>
        </p:nvSpPr>
        <p:spPr>
          <a:xfrm>
            <a:off x="105363" y="6079007"/>
            <a:ext cx="40609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References and further guidance available via</a:t>
            </a:r>
            <a:r>
              <a:rPr lang="en-GB" sz="1100" dirty="0"/>
              <a:t>:</a:t>
            </a:r>
          </a:p>
          <a:p>
            <a:pPr algn="l"/>
            <a:r>
              <a:rPr lang="en-GB" sz="9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National Institute for Health and Care Excellence. Technology Appraisal 775: </a:t>
            </a:r>
          </a:p>
          <a:p>
            <a:pPr algn="l"/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Dapagliflozin for treating chronic kidney disease, 9</a:t>
            </a:r>
            <a:r>
              <a:rPr lang="en-GB" sz="900" baseline="3000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th</a:t>
            </a: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 March 2022</a:t>
            </a:r>
          </a:p>
          <a:p>
            <a:pPr algn="l"/>
            <a:r>
              <a:rPr lang="en-GB" sz="900" dirty="0">
                <a:hlinkClick r:id="rId4"/>
              </a:rPr>
              <a:t>SGLT-2 Inhibition in Adults with Kidney Disease | The UK Kidney Association</a:t>
            </a:r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 </a:t>
            </a:r>
            <a:endParaRPr lang="en-GB" sz="9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849B08-FB45-C939-9035-98DB4D0912DF}"/>
              </a:ext>
            </a:extLst>
          </p:cNvPr>
          <p:cNvSpPr txBox="1"/>
          <p:nvPr/>
        </p:nvSpPr>
        <p:spPr>
          <a:xfrm>
            <a:off x="2709700" y="1769278"/>
            <a:ext cx="1638315" cy="276999"/>
          </a:xfrm>
          <a:prstGeom prst="rect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SGLT2i contraindicated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E8742A-CCAE-B865-6F22-92697E15F93F}"/>
              </a:ext>
            </a:extLst>
          </p:cNvPr>
          <p:cNvSpPr txBox="1"/>
          <p:nvPr/>
        </p:nvSpPr>
        <p:spPr>
          <a:xfrm>
            <a:off x="180154" y="978260"/>
            <a:ext cx="2400037" cy="37856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Not currently recommended in: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Children (&lt;18 years)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Pregnancy or Breastfeeding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Severe liver disease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Bilateral renal artery stenosis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Organ Transplant patients*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Patients on immunosuppression*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Lupus nephritis or ANCA vasculitis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Polycystic Kidney Disease (PCKD)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/>
              <a:t>Active foot disease (infection, ulceration and ischaemia)</a:t>
            </a:r>
            <a:endParaRPr lang="en-GB" sz="1100" dirty="0">
              <a:solidFill>
                <a:schemeClr val="dk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Patients with initial eGFR &lt;25ml/min for Dapagliflozin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Patients with initial eGFR &lt;30ml/min for Canagliflozin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100" dirty="0">
              <a:solidFill>
                <a:schemeClr val="dk1"/>
              </a:solidFill>
            </a:endParaRPr>
          </a:p>
          <a:p>
            <a:r>
              <a:rPr lang="en-GB" sz="900" b="1" dirty="0">
                <a:solidFill>
                  <a:schemeClr val="dk1"/>
                </a:solidFill>
              </a:rPr>
              <a:t>Notes: </a:t>
            </a:r>
          </a:p>
          <a:p>
            <a:r>
              <a:rPr lang="en-GB" sz="900" dirty="0">
                <a:solidFill>
                  <a:schemeClr val="dk1"/>
                </a:solidFill>
              </a:rPr>
              <a:t>* = </a:t>
            </a:r>
            <a:r>
              <a:rPr lang="en-GB" sz="900" i="1" dirty="0">
                <a:solidFill>
                  <a:schemeClr val="dk1"/>
                </a:solidFill>
              </a:rPr>
              <a:t>There may be exceptional circumstances whereby a specialist nephrologist (after discussion with the patient) wishes to prescribe an SGLT2i for a patient in this group. Please discuss with specialist if no prior handover about this.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BB6053E-09FF-9B22-6759-79E6521FC326}"/>
              </a:ext>
            </a:extLst>
          </p:cNvPr>
          <p:cNvSpPr txBox="1"/>
          <p:nvPr/>
        </p:nvSpPr>
        <p:spPr>
          <a:xfrm>
            <a:off x="176372" y="4871586"/>
            <a:ext cx="2143622" cy="11233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Temporarily hold SGLT2i if: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Hospitalised for acute illness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Hospitalised for major surgery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Major infection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Volume depleted e.g. D&amp;V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Not eating or drinking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9BAA05E-39B8-58E8-89B4-FFD5367C5C95}"/>
              </a:ext>
            </a:extLst>
          </p:cNvPr>
          <p:cNvCxnSpPr>
            <a:cxnSpLocks/>
          </p:cNvCxnSpPr>
          <p:nvPr/>
        </p:nvCxnSpPr>
        <p:spPr>
          <a:xfrm>
            <a:off x="4695374" y="5634652"/>
            <a:ext cx="7191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EEAF798-BBCF-FD87-85C8-6122F2941C42}"/>
              </a:ext>
            </a:extLst>
          </p:cNvPr>
          <p:cNvCxnSpPr>
            <a:cxnSpLocks/>
          </p:cNvCxnSpPr>
          <p:nvPr/>
        </p:nvCxnSpPr>
        <p:spPr>
          <a:xfrm flipH="1">
            <a:off x="6125306" y="1586515"/>
            <a:ext cx="1" cy="21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B746D128-617D-04AD-E515-B89EE313CA0D}"/>
              </a:ext>
            </a:extLst>
          </p:cNvPr>
          <p:cNvSpPr txBox="1"/>
          <p:nvPr/>
        </p:nvSpPr>
        <p:spPr>
          <a:xfrm>
            <a:off x="4372965" y="2264931"/>
            <a:ext cx="661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Unsure?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CB09164-6AEA-ABD4-8D0F-294B27EB2D07}"/>
              </a:ext>
            </a:extLst>
          </p:cNvPr>
          <p:cNvSpPr txBox="1"/>
          <p:nvPr/>
        </p:nvSpPr>
        <p:spPr>
          <a:xfrm>
            <a:off x="2717338" y="2121491"/>
            <a:ext cx="1638315" cy="27699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200" dirty="0"/>
              <a:t>Refer to endocrinology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4AE761E-A6B7-3919-1B98-9DF9D6A25F57}"/>
              </a:ext>
            </a:extLst>
          </p:cNvPr>
          <p:cNvCxnSpPr>
            <a:cxnSpLocks/>
          </p:cNvCxnSpPr>
          <p:nvPr/>
        </p:nvCxnSpPr>
        <p:spPr>
          <a:xfrm>
            <a:off x="7405739" y="1978541"/>
            <a:ext cx="7191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CAADAB6C-E39E-26FA-B99A-82CCF1128B05}"/>
              </a:ext>
            </a:extLst>
          </p:cNvPr>
          <p:cNvSpPr/>
          <p:nvPr/>
        </p:nvSpPr>
        <p:spPr>
          <a:xfrm>
            <a:off x="8023348" y="1845222"/>
            <a:ext cx="1382822" cy="79226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Does patient have confirmed T2DM </a:t>
            </a:r>
          </a:p>
          <a:p>
            <a:pPr algn="ctr"/>
            <a:r>
              <a:rPr lang="en-GB" sz="1200" dirty="0"/>
              <a:t>(not associated with prior DKA)?  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DB1A8537-96EF-5207-8A58-E74339902F94}"/>
              </a:ext>
            </a:extLst>
          </p:cNvPr>
          <p:cNvCxnSpPr>
            <a:cxnSpLocks/>
          </p:cNvCxnSpPr>
          <p:nvPr/>
        </p:nvCxnSpPr>
        <p:spPr>
          <a:xfrm rot="5400000">
            <a:off x="6547977" y="3180305"/>
            <a:ext cx="2551331" cy="1467450"/>
          </a:xfrm>
          <a:prstGeom prst="bentConnector3">
            <a:avLst>
              <a:gd name="adj1" fmla="val 10011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05BCC7AC-7F2E-7E1F-A6DA-26102231D805}"/>
              </a:ext>
            </a:extLst>
          </p:cNvPr>
          <p:cNvSpPr txBox="1"/>
          <p:nvPr/>
        </p:nvSpPr>
        <p:spPr>
          <a:xfrm>
            <a:off x="8557367" y="2687541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377A46B-15F1-0C3B-F009-0BA9C672F4C5}"/>
              </a:ext>
            </a:extLst>
          </p:cNvPr>
          <p:cNvSpPr txBox="1"/>
          <p:nvPr/>
        </p:nvSpPr>
        <p:spPr>
          <a:xfrm>
            <a:off x="8010536" y="2827406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No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F253F63-5E03-3C80-D38C-2A1793A290FA}"/>
              </a:ext>
            </a:extLst>
          </p:cNvPr>
          <p:cNvCxnSpPr>
            <a:cxnSpLocks/>
          </p:cNvCxnSpPr>
          <p:nvPr/>
        </p:nvCxnSpPr>
        <p:spPr>
          <a:xfrm>
            <a:off x="7257452" y="3899223"/>
            <a:ext cx="0" cy="1688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4F79A8D4-46A8-7409-3A83-3334E4AC122F}"/>
              </a:ext>
            </a:extLst>
          </p:cNvPr>
          <p:cNvCxnSpPr>
            <a:cxnSpLocks/>
          </p:cNvCxnSpPr>
          <p:nvPr/>
        </p:nvCxnSpPr>
        <p:spPr>
          <a:xfrm>
            <a:off x="4363630" y="2771445"/>
            <a:ext cx="94618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EDC6717B-9557-A3B5-5CBC-931FC5A374E2}"/>
              </a:ext>
            </a:extLst>
          </p:cNvPr>
          <p:cNvCxnSpPr>
            <a:cxnSpLocks/>
          </p:cNvCxnSpPr>
          <p:nvPr/>
        </p:nvCxnSpPr>
        <p:spPr>
          <a:xfrm>
            <a:off x="6125306" y="2899977"/>
            <a:ext cx="0" cy="364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8A96673B-D434-3782-19F4-3BC03C49616B}"/>
              </a:ext>
            </a:extLst>
          </p:cNvPr>
          <p:cNvCxnSpPr>
            <a:cxnSpLocks/>
          </p:cNvCxnSpPr>
          <p:nvPr/>
        </p:nvCxnSpPr>
        <p:spPr>
          <a:xfrm flipH="1">
            <a:off x="6201307" y="5821651"/>
            <a:ext cx="1" cy="21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Rectangle 125">
            <a:extLst>
              <a:ext uri="{FF2B5EF4-FFF2-40B4-BE49-F238E27FC236}">
                <a16:creationId xmlns:a16="http://schemas.microsoft.com/office/drawing/2014/main" id="{08E3B56F-BDDB-DE35-E803-6B6F327764A9}"/>
              </a:ext>
            </a:extLst>
          </p:cNvPr>
          <p:cNvSpPr/>
          <p:nvPr/>
        </p:nvSpPr>
        <p:spPr>
          <a:xfrm>
            <a:off x="10011623" y="5654962"/>
            <a:ext cx="2052169" cy="10216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Provide patient education on:</a:t>
            </a:r>
          </a:p>
          <a:p>
            <a:pPr marL="171450" indent="-171450" algn="ctr">
              <a:buFont typeface="Wingdings" panose="05000000000000000000" pitchFamily="2" charset="2"/>
              <a:buChar char="§"/>
            </a:pPr>
            <a:r>
              <a:rPr lang="en-GB" sz="1200" dirty="0"/>
              <a:t>Sick day rules</a:t>
            </a:r>
          </a:p>
          <a:p>
            <a:pPr marL="171450" indent="-171450" algn="ctr">
              <a:buFont typeface="Wingdings" panose="05000000000000000000" pitchFamily="2" charset="2"/>
              <a:buChar char="§"/>
            </a:pPr>
            <a:r>
              <a:rPr lang="en-GB" sz="1200" dirty="0"/>
              <a:t>Side-effects</a:t>
            </a:r>
          </a:p>
          <a:p>
            <a:pPr marL="171450" indent="-171450" algn="ctr">
              <a:buFont typeface="Wingdings" panose="05000000000000000000" pitchFamily="2" charset="2"/>
              <a:buChar char="§"/>
            </a:pPr>
            <a:r>
              <a:rPr lang="en-GB" sz="1200" dirty="0"/>
              <a:t>Seeking medical advice </a:t>
            </a:r>
          </a:p>
          <a:p>
            <a:pPr algn="ctr"/>
            <a:r>
              <a:rPr lang="en-GB" sz="1200" dirty="0">
                <a:sym typeface="Wingdings" panose="05000000000000000000" pitchFamily="2" charset="2"/>
              </a:rPr>
              <a:t> </a:t>
            </a:r>
            <a:r>
              <a:rPr lang="en-GB" sz="1200" dirty="0"/>
              <a:t> </a:t>
            </a:r>
            <a:r>
              <a:rPr lang="en-GB" sz="1200" dirty="0">
                <a:hlinkClick r:id="rId4"/>
              </a:rPr>
              <a:t>See UKKA PILs</a:t>
            </a:r>
            <a:endParaRPr lang="en-GB" sz="1200" dirty="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CDC86C7C-BC9B-3B87-40A5-A6939EC2213D}"/>
              </a:ext>
            </a:extLst>
          </p:cNvPr>
          <p:cNvSpPr txBox="1"/>
          <p:nvPr/>
        </p:nvSpPr>
        <p:spPr>
          <a:xfrm>
            <a:off x="8720910" y="3153886"/>
            <a:ext cx="3334565" cy="195438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/>
              <a:t>Potential ADRs associated with SGLT2 inhibitors: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dk1"/>
                </a:solidFill>
              </a:rPr>
              <a:t>Mycotic genital infections </a:t>
            </a:r>
            <a:r>
              <a:rPr lang="en-GB" sz="1100" dirty="0"/>
              <a:t>-</a:t>
            </a:r>
            <a:r>
              <a:rPr lang="en-GB" sz="1100" dirty="0">
                <a:solidFill>
                  <a:schemeClr val="dk1"/>
                </a:solidFill>
              </a:rPr>
              <a:t> thrush </a:t>
            </a:r>
            <a:r>
              <a:rPr lang="en-GB" sz="1100" i="1" dirty="0">
                <a:solidFill>
                  <a:schemeClr val="dk1"/>
                </a:solidFill>
              </a:rPr>
              <a:t>(common)</a:t>
            </a:r>
            <a:endParaRPr lang="en-GB" sz="1100" b="1" i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>
                <a:solidFill>
                  <a:schemeClr val="tx1"/>
                </a:solidFill>
              </a:rPr>
              <a:t>Increased risk of lower limb amputation (mainly toes) in T2DM on Canagliflozin </a:t>
            </a:r>
            <a:r>
              <a:rPr lang="en-GB" sz="1100" i="1" dirty="0">
                <a:solidFill>
                  <a:schemeClr val="tx1"/>
                </a:solidFill>
              </a:rPr>
              <a:t>(uncommon)</a:t>
            </a:r>
          </a:p>
          <a:p>
            <a:r>
              <a:rPr lang="en-GB" sz="1100" dirty="0">
                <a:solidFill>
                  <a:schemeClr val="dk1"/>
                </a:solidFill>
              </a:rPr>
              <a:t>– </a:t>
            </a:r>
            <a:r>
              <a:rPr lang="en-GB" sz="1100" dirty="0"/>
              <a:t>Counsel patient </a:t>
            </a:r>
            <a:r>
              <a:rPr lang="en-GB" sz="1100" dirty="0">
                <a:solidFill>
                  <a:schemeClr val="dk1"/>
                </a:solidFill>
              </a:rPr>
              <a:t>on signs of </a:t>
            </a:r>
            <a:r>
              <a:rPr lang="en-GB" sz="1100" dirty="0"/>
              <a:t>foot infection and provide advice on preventative foot care. </a:t>
            </a:r>
          </a:p>
          <a:p>
            <a:r>
              <a:rPr lang="en-GB" sz="1100" dirty="0"/>
              <a:t>Monitor and </a:t>
            </a:r>
            <a:r>
              <a:rPr lang="en-GB" sz="1100" dirty="0">
                <a:solidFill>
                  <a:srgbClr val="FF0000"/>
                </a:solidFill>
              </a:rPr>
              <a:t>stop SGLT2i if foot complication suspected</a:t>
            </a:r>
            <a:r>
              <a:rPr lang="en-GB" sz="1100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/>
              <a:t>Ketoacidosis </a:t>
            </a:r>
            <a:r>
              <a:rPr lang="en-GB" sz="1100" i="1" dirty="0"/>
              <a:t>(rare)</a:t>
            </a:r>
          </a:p>
          <a:p>
            <a:r>
              <a:rPr lang="en-GB" sz="1100" dirty="0">
                <a:solidFill>
                  <a:schemeClr val="dk1"/>
                </a:solidFill>
              </a:rPr>
              <a:t>– Counsel patient on signs</a:t>
            </a:r>
            <a:r>
              <a:rPr lang="en-GB" sz="1100" dirty="0"/>
              <a:t> and </a:t>
            </a:r>
            <a:r>
              <a:rPr lang="en-GB" sz="1100" dirty="0">
                <a:solidFill>
                  <a:srgbClr val="FF0000"/>
                </a:solidFill>
              </a:rPr>
              <a:t>stop SGLT2i if suspected</a:t>
            </a:r>
            <a:endParaRPr lang="en-GB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100" dirty="0" err="1"/>
              <a:t>Fourniers</a:t>
            </a:r>
            <a:r>
              <a:rPr lang="en-GB" sz="1100" dirty="0"/>
              <a:t> gangrene</a:t>
            </a:r>
            <a:r>
              <a:rPr lang="en-GB" sz="1100" i="1" dirty="0"/>
              <a:t> (extremely rare) </a:t>
            </a:r>
          </a:p>
          <a:p>
            <a:r>
              <a:rPr lang="en-GB" sz="1100" dirty="0">
                <a:solidFill>
                  <a:schemeClr val="dk1"/>
                </a:solidFill>
              </a:rPr>
              <a:t>– Counsel patient on signs and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FF0000"/>
                </a:solidFill>
              </a:rPr>
              <a:t>stop SGLT2i if suspected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8BAA043-45F6-30FE-6CCB-257250FE8307}"/>
              </a:ext>
            </a:extLst>
          </p:cNvPr>
          <p:cNvSpPr txBox="1"/>
          <p:nvPr/>
        </p:nvSpPr>
        <p:spPr>
          <a:xfrm>
            <a:off x="9523956" y="975975"/>
            <a:ext cx="2539836" cy="163121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dk1"/>
                </a:solidFill>
              </a:rPr>
              <a:t>Monitoring of renal function: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No additional monitoring of renal function required in relation to SGLT2i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NB: After initiation, there may be an initial decline in eGFR for which there is no reason to withdraw SGLT2i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SGLT2i does not need stopping if initiated and eGFR drops below 25ml/min.</a:t>
            </a:r>
          </a:p>
        </p:txBody>
      </p: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532B3C5E-1E6F-5E37-F125-5BE62E79DB5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093920" y="2646637"/>
            <a:ext cx="1271859" cy="130161"/>
          </a:xfrm>
          <a:prstGeom prst="bentConnector3">
            <a:avLst>
              <a:gd name="adj1" fmla="val -46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4038B65-D2C1-F4C9-B882-FF2A52ABBD06}"/>
              </a:ext>
            </a:extLst>
          </p:cNvPr>
          <p:cNvCxnSpPr>
            <a:cxnSpLocks/>
          </p:cNvCxnSpPr>
          <p:nvPr/>
        </p:nvCxnSpPr>
        <p:spPr>
          <a:xfrm>
            <a:off x="6200188" y="5298251"/>
            <a:ext cx="0" cy="1688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0C4706-9DB9-A449-5791-A14B77C92208}"/>
              </a:ext>
            </a:extLst>
          </p:cNvPr>
          <p:cNvCxnSpPr>
            <a:cxnSpLocks/>
          </p:cNvCxnSpPr>
          <p:nvPr/>
        </p:nvCxnSpPr>
        <p:spPr>
          <a:xfrm flipV="1">
            <a:off x="4364120" y="2259990"/>
            <a:ext cx="67042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32D7585-B86C-AC04-8E3F-D659C2493E36}"/>
              </a:ext>
            </a:extLst>
          </p:cNvPr>
          <p:cNvCxnSpPr/>
          <p:nvPr/>
        </p:nvCxnSpPr>
        <p:spPr>
          <a:xfrm flipV="1">
            <a:off x="4356305" y="1955642"/>
            <a:ext cx="67042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275E4F0A-36E7-AE33-8C07-C8EB5CE19803}"/>
              </a:ext>
            </a:extLst>
          </p:cNvPr>
          <p:cNvCxnSpPr>
            <a:cxnSpLocks/>
          </p:cNvCxnSpPr>
          <p:nvPr/>
        </p:nvCxnSpPr>
        <p:spPr>
          <a:xfrm flipH="1">
            <a:off x="6117182" y="1037690"/>
            <a:ext cx="1" cy="21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9313900A-2F56-E9E8-FF22-EF07851DFA31}"/>
              </a:ext>
            </a:extLst>
          </p:cNvPr>
          <p:cNvSpPr/>
          <p:nvPr/>
        </p:nvSpPr>
        <p:spPr>
          <a:xfrm>
            <a:off x="4861531" y="1282466"/>
            <a:ext cx="2642948" cy="3101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Does the patient also have diabetes?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A65C575-633A-44FB-F4AA-2F1A490CA971}"/>
              </a:ext>
            </a:extLst>
          </p:cNvPr>
          <p:cNvSpPr txBox="1"/>
          <p:nvPr/>
        </p:nvSpPr>
        <p:spPr>
          <a:xfrm>
            <a:off x="6117842" y="1581696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Yes</a:t>
            </a:r>
          </a:p>
        </p:txBody>
      </p: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1E71A17A-A082-B7C4-62B6-852AA782F169}"/>
              </a:ext>
            </a:extLst>
          </p:cNvPr>
          <p:cNvCxnSpPr>
            <a:cxnSpLocks/>
            <a:stCxn id="65" idx="3"/>
          </p:cNvCxnSpPr>
          <p:nvPr/>
        </p:nvCxnSpPr>
        <p:spPr>
          <a:xfrm flipH="1">
            <a:off x="7103017" y="1437545"/>
            <a:ext cx="401462" cy="1230604"/>
          </a:xfrm>
          <a:prstGeom prst="bentConnector4">
            <a:avLst>
              <a:gd name="adj1" fmla="val -56942"/>
              <a:gd name="adj2" fmla="val 99646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07532FE9-76EB-2F88-6F38-9CCEF128903B}"/>
              </a:ext>
            </a:extLst>
          </p:cNvPr>
          <p:cNvSpPr txBox="1"/>
          <p:nvPr/>
        </p:nvSpPr>
        <p:spPr>
          <a:xfrm>
            <a:off x="7774745" y="1759809"/>
            <a:ext cx="4328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356473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784</Words>
  <Application>Microsoft Office PowerPoint</Application>
  <PresentationFormat>Widescreen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</dc:creator>
  <cp:lastModifiedBy>Stein Andrew (RKB) Consultant</cp:lastModifiedBy>
  <cp:revision>94</cp:revision>
  <dcterms:created xsi:type="dcterms:W3CDTF">2022-06-09T13:16:48Z</dcterms:created>
  <dcterms:modified xsi:type="dcterms:W3CDTF">2023-02-28T14:29:24Z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1601625931</vt:i4>
  </property>
  <property fmtid="{D5CDD505-2E9C-101B-9397-08002B2CF9AE}" pid="3" name="_NewReviewCycle">
    <vt:lpwstr/>
  </property>
  <property fmtid="{D5CDD505-2E9C-101B-9397-08002B2CF9AE}" pid="4" name="_EmailSubject">
    <vt:lpwstr>SGLT2is on CKD page</vt:lpwstr>
  </property>
  <property fmtid="{D5CDD505-2E9C-101B-9397-08002B2CF9AE}" pid="5" name="_AuthorEmail">
    <vt:lpwstr>Andrew.Stein@uhcw.nhs.uk</vt:lpwstr>
  </property>
  <property fmtid="{D5CDD505-2E9C-101B-9397-08002B2CF9AE}" pid="6" name="_AuthorEmailDisplayName">
    <vt:lpwstr>Stein Andrew (RKB) Consultant</vt:lpwstr>
  </property>
  <property fmtid="{D5CDD505-2E9C-101B-9397-08002B2CF9AE}" pid="7" name="_PreviousAdHocReviewCycleID">
    <vt:i4>-701995333</vt:i4>
  </property>
</Properties>
</file>